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0080625" cy="5670550"/>
  <p:notesSz cx="7559675" cy="106914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关系图"/>
          <p:cNvPicPr>
            <a:picLocks noChangeAspect="1"/>
          </p:cNvPicPr>
          <p:nvPr/>
        </p:nvPicPr>
        <p:blipFill>
          <a:blip r:embed="rId2"/>
          <a:srcRect r="2528" b="10909"/>
          <a:stretch>
            <a:fillRect/>
          </a:stretch>
        </p:blipFill>
        <p:spPr>
          <a:xfrm>
            <a:off x="197763" y="572306"/>
            <a:ext cx="9826859" cy="505230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1751" y="454169"/>
            <a:ext cx="10080625" cy="1249621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9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ChangeArrowheads="1"/>
          </p:cNvSpPr>
          <p:nvPr>
            <p:ph type="subTitle" idx="1"/>
          </p:nvPr>
        </p:nvSpPr>
        <p:spPr>
          <a:xfrm>
            <a:off x="2103630" y="2060825"/>
            <a:ext cx="6113130" cy="1010723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2056" name="Rectangle 8"/>
          <p:cNvSpPr>
            <a:spLocks noChangeArrowheads="1"/>
          </p:cNvSpPr>
          <p:nvPr>
            <p:ph type="ctrTitle"/>
          </p:nvPr>
        </p:nvSpPr>
        <p:spPr>
          <a:xfrm>
            <a:off x="833052" y="513238"/>
            <a:ext cx="8568531" cy="1215493"/>
          </a:xfrm>
        </p:spPr>
        <p:txBody>
          <a:bodyPr/>
          <a:lstStyle>
            <a:lvl1pPr>
              <a:defRPr sz="2975"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11" name="Rectangle 4"/>
          <p:cNvSpPr>
            <a:spLocks noChangeArrowheads="1"/>
          </p:cNvSpPr>
          <p:nvPr>
            <p:ph type="dt" sz="half" idx="2"/>
          </p:nvPr>
        </p:nvSpPr>
        <p:spPr bwMode="auto">
          <a:xfrm>
            <a:off x="504031" y="5163876"/>
            <a:ext cx="2352146" cy="39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2" name="Rectangle 5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3444214" y="5163876"/>
            <a:ext cx="3192198" cy="39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r>
              <a:t>Footer</a:t>
            </a:r>
          </a:p>
        </p:txBody>
      </p:sp>
      <p:sp>
        <p:nvSpPr>
          <p:cNvPr id="13" name="Rectangle 6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7224448" y="5163876"/>
            <a:ext cx="2352146" cy="393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AA7BDDBF-5E9D-47E5-9D49-402BF37B50C2}" type="slidenum">
              <a:rPr/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C8DB1B9-D991-4F7B-AC3A-27F5637CF475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1413700"/>
            <a:ext cx="8694539" cy="2358791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3794806"/>
            <a:ext cx="8694539" cy="1240432"/>
          </a:xfrm>
        </p:spPr>
        <p:txBody>
          <a:bodyPr/>
          <a:lstStyle>
            <a:lvl1pPr marL="0" indent="0">
              <a:buNone/>
              <a:defRPr sz="1985"/>
            </a:lvl1pPr>
            <a:lvl2pPr marL="377825" indent="0">
              <a:buNone/>
              <a:defRPr sz="1655"/>
            </a:lvl2pPr>
            <a:lvl3pPr marL="756285" indent="0">
              <a:buNone/>
              <a:defRPr sz="1490"/>
            </a:lvl3pPr>
            <a:lvl4pPr marL="1134110" indent="0">
              <a:buNone/>
              <a:defRPr sz="1325"/>
            </a:lvl4pPr>
            <a:lvl5pPr marL="1511935" indent="0">
              <a:buNone/>
              <a:defRPr sz="1325"/>
            </a:lvl5pPr>
            <a:lvl6pPr marL="1890395" indent="0">
              <a:buNone/>
              <a:defRPr sz="1325"/>
            </a:lvl6pPr>
            <a:lvl7pPr marL="2268220" indent="0">
              <a:buNone/>
              <a:defRPr sz="1325"/>
            </a:lvl7pPr>
            <a:lvl8pPr marL="2646045" indent="0">
              <a:buNone/>
              <a:defRPr sz="1325"/>
            </a:lvl8pPr>
            <a:lvl9pPr marL="3024505" indent="0">
              <a:buNone/>
              <a:defRPr sz="132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4031" y="1323128"/>
            <a:ext cx="4452276" cy="37423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4318" y="1323128"/>
            <a:ext cx="4452276" cy="37423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BDC357C-9C2B-45B7-BBAC-35E50F038DD5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794" y="301904"/>
            <a:ext cx="8694539" cy="109604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794" y="1390073"/>
            <a:ext cx="4265014" cy="681253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6285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90395" indent="0">
              <a:buNone/>
              <a:defRPr sz="1325" b="1"/>
            </a:lvl6pPr>
            <a:lvl7pPr marL="2268220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4505" indent="0">
              <a:buNone/>
              <a:defRPr sz="1325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794" y="2071326"/>
            <a:ext cx="4265014" cy="30466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6" y="1390073"/>
            <a:ext cx="4286016" cy="681253"/>
          </a:xfrm>
        </p:spPr>
        <p:txBody>
          <a:bodyPr anchor="b"/>
          <a:lstStyle>
            <a:lvl1pPr marL="0" indent="0">
              <a:buNone/>
              <a:defRPr sz="1985" b="1"/>
            </a:lvl1pPr>
            <a:lvl2pPr marL="377825" indent="0">
              <a:buNone/>
              <a:defRPr sz="1655" b="1"/>
            </a:lvl2pPr>
            <a:lvl3pPr marL="756285" indent="0">
              <a:buNone/>
              <a:defRPr sz="1490" b="1"/>
            </a:lvl3pPr>
            <a:lvl4pPr marL="1134110" indent="0">
              <a:buNone/>
              <a:defRPr sz="1325" b="1"/>
            </a:lvl4pPr>
            <a:lvl5pPr marL="1511935" indent="0">
              <a:buNone/>
              <a:defRPr sz="1325" b="1"/>
            </a:lvl5pPr>
            <a:lvl6pPr marL="1890395" indent="0">
              <a:buNone/>
              <a:defRPr sz="1325" b="1"/>
            </a:lvl6pPr>
            <a:lvl7pPr marL="2268220" indent="0">
              <a:buNone/>
              <a:defRPr sz="1325" b="1"/>
            </a:lvl7pPr>
            <a:lvl8pPr marL="2646045" indent="0">
              <a:buNone/>
              <a:defRPr sz="1325" b="1"/>
            </a:lvl8pPr>
            <a:lvl9pPr marL="3024505" indent="0">
              <a:buNone/>
              <a:defRPr sz="1325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6" y="2071326"/>
            <a:ext cx="4286016" cy="30466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4B6E16A1-7F42-44B9-BCBB-0ECF7911655F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4688DF2-B528-41CC-9D05-0CAAC3654D8B}" type="slidenum">
              <a:rPr/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794" y="378037"/>
            <a:ext cx="3251702" cy="132312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6016" y="816454"/>
            <a:ext cx="5103316" cy="4029766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5"/>
            </a:lvl3pPr>
            <a:lvl4pPr>
              <a:defRPr sz="1655"/>
            </a:lvl4pPr>
            <a:lvl5pPr>
              <a:defRPr sz="1655"/>
            </a:lvl5pPr>
            <a:lvl6pPr>
              <a:defRPr sz="1655"/>
            </a:lvl6pPr>
            <a:lvl7pPr>
              <a:defRPr sz="1655"/>
            </a:lvl7pPr>
            <a:lvl8pPr>
              <a:defRPr sz="1655"/>
            </a:lvl8pPr>
            <a:lvl9pPr>
              <a:defRPr sz="165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794" y="1701165"/>
            <a:ext cx="3251702" cy="3151619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60"/>
            </a:lvl2pPr>
            <a:lvl3pPr marL="756285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90395" indent="0">
              <a:buNone/>
              <a:defRPr sz="825"/>
            </a:lvl6pPr>
            <a:lvl7pPr marL="2268220" indent="0">
              <a:buNone/>
              <a:defRPr sz="825"/>
            </a:lvl7pPr>
            <a:lvl8pPr marL="2646045" indent="0">
              <a:buNone/>
              <a:defRPr sz="825"/>
            </a:lvl8pPr>
            <a:lvl9pPr marL="3024505" indent="0">
              <a:buNone/>
              <a:defRPr sz="82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794" y="378037"/>
            <a:ext cx="3251702" cy="1323128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86016" y="816454"/>
            <a:ext cx="5103316" cy="4029766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645"/>
            </a:lvl1pPr>
            <a:lvl2pPr marL="377825" indent="0">
              <a:buNone/>
              <a:defRPr sz="2315"/>
            </a:lvl2pPr>
            <a:lvl3pPr marL="756285" indent="0">
              <a:buNone/>
              <a:defRPr sz="1985"/>
            </a:lvl3pPr>
            <a:lvl4pPr marL="1134110" indent="0">
              <a:buNone/>
              <a:defRPr sz="1655"/>
            </a:lvl4pPr>
            <a:lvl5pPr marL="1511935" indent="0">
              <a:buNone/>
              <a:defRPr sz="1655"/>
            </a:lvl5pPr>
            <a:lvl6pPr marL="1890395" indent="0">
              <a:buNone/>
              <a:defRPr sz="1655"/>
            </a:lvl6pPr>
            <a:lvl7pPr marL="2268220" indent="0">
              <a:buNone/>
              <a:defRPr sz="1655"/>
            </a:lvl7pPr>
            <a:lvl8pPr marL="2646045" indent="0">
              <a:buNone/>
              <a:defRPr sz="1655"/>
            </a:lvl8pPr>
            <a:lvl9pPr marL="3024505" indent="0">
              <a:buNone/>
              <a:defRPr sz="1655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794" y="1701165"/>
            <a:ext cx="3251702" cy="3151619"/>
          </a:xfrm>
        </p:spPr>
        <p:txBody>
          <a:bodyPr/>
          <a:lstStyle>
            <a:lvl1pPr marL="0" indent="0">
              <a:buNone/>
              <a:defRPr sz="1325"/>
            </a:lvl1pPr>
            <a:lvl2pPr marL="377825" indent="0">
              <a:buNone/>
              <a:defRPr sz="1160"/>
            </a:lvl2pPr>
            <a:lvl3pPr marL="756285" indent="0">
              <a:buNone/>
              <a:defRPr sz="990"/>
            </a:lvl3pPr>
            <a:lvl4pPr marL="1134110" indent="0">
              <a:buNone/>
              <a:defRPr sz="825"/>
            </a:lvl4pPr>
            <a:lvl5pPr marL="1511935" indent="0">
              <a:buNone/>
              <a:defRPr sz="825"/>
            </a:lvl5pPr>
            <a:lvl6pPr marL="1890395" indent="0">
              <a:buNone/>
              <a:defRPr sz="825"/>
            </a:lvl6pPr>
            <a:lvl7pPr marL="2268220" indent="0">
              <a:buNone/>
              <a:defRPr sz="825"/>
            </a:lvl7pPr>
            <a:lvl8pPr marL="2646045" indent="0">
              <a:buNone/>
              <a:defRPr sz="825"/>
            </a:lvl8pPr>
            <a:lvl9pPr marL="3024505" indent="0">
              <a:buNone/>
              <a:defRPr sz="825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8453" y="227085"/>
            <a:ext cx="2268141" cy="48383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4031" y="227085"/>
            <a:ext cx="6636411" cy="4838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EE0F28FA-A0FF-4778-BEE4-D616BFD88B81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751" y="275652"/>
            <a:ext cx="10080625" cy="834831"/>
          </a:xfrm>
          <a:prstGeom prst="rect">
            <a:avLst/>
          </a:prstGeom>
          <a:gradFill rotWithShape="0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>
                  <a:alpha val="53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9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pic>
        <p:nvPicPr>
          <p:cNvPr id="1027" name="Picture 3" descr="关系图"/>
          <p:cNvPicPr>
            <a:picLocks noChangeAspect="1"/>
          </p:cNvPicPr>
          <p:nvPr/>
        </p:nvPicPr>
        <p:blipFill>
          <a:blip r:embed="rId12"/>
          <a:srcRect t="1094" r="8122" b="13318"/>
          <a:stretch>
            <a:fillRect/>
          </a:stretch>
        </p:blipFill>
        <p:spPr>
          <a:xfrm>
            <a:off x="6391396" y="3670106"/>
            <a:ext cx="3682228" cy="19295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8" name="Rectangle 4"/>
          <p:cNvSpPr/>
          <p:nvPr>
            <p:ph type="title"/>
          </p:nvPr>
        </p:nvSpPr>
        <p:spPr>
          <a:xfrm>
            <a:off x="504031" y="227085"/>
            <a:ext cx="9072563" cy="945092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9" name="Rectangle 5"/>
          <p:cNvSpPr/>
          <p:nvPr>
            <p:ph type="body" idx="1"/>
          </p:nvPr>
        </p:nvSpPr>
        <p:spPr>
          <a:xfrm>
            <a:off x="504031" y="1323128"/>
            <a:ext cx="9072563" cy="3742301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30" name="Rectangle 6"/>
          <p:cNvSpPr>
            <a:spLocks noChangeArrowheads="1"/>
          </p:cNvSpPr>
          <p:nvPr>
            <p:ph type="dt" sz="half" idx="2"/>
          </p:nvPr>
        </p:nvSpPr>
        <p:spPr bwMode="auto">
          <a:xfrm>
            <a:off x="504031" y="5163876"/>
            <a:ext cx="2352146" cy="39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160"/>
            </a:lvl1pPr>
          </a:lstStyle>
          <a:p>
            <a:r>
              <a:rPr lang="en-US" sz="1400" b="0" strike="noStrike" spc="-1">
                <a:latin typeface="Times New Roman" panose="02020603050405020304"/>
              </a:rPr>
              <a:t>&lt;дата/время&gt;</a:t>
            </a:r>
            <a:endParaRPr lang="en-US" sz="1400" b="0" strike="noStrike" spc="-1">
              <a:latin typeface="Times New Roman" panose="02020603050405020304"/>
            </a:endParaRPr>
          </a:p>
        </p:txBody>
      </p:sp>
      <p:sp>
        <p:nvSpPr>
          <p:cNvPr id="1031" name="Rectangle 7"/>
          <p:cNvSpPr>
            <a:spLocks noChangeArrowheads="1"/>
          </p:cNvSpPr>
          <p:nvPr>
            <p:ph type="ftr" sz="quarter" idx="3"/>
          </p:nvPr>
        </p:nvSpPr>
        <p:spPr bwMode="auto">
          <a:xfrm>
            <a:off x="3444214" y="5163876"/>
            <a:ext cx="3192198" cy="39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160"/>
            </a:lvl1pPr>
          </a:lstStyle>
          <a:p>
            <a:pPr algn="ctr">
              <a:buNone/>
            </a:pPr>
            <a:r>
              <a:rPr lang="en-US" sz="1400" b="0" strike="noStrike" spc="-1">
                <a:latin typeface="Times New Roman" panose="02020603050405020304"/>
              </a:rPr>
              <a:t>&lt;нижний колонтитул&gt;</a:t>
            </a:r>
            <a:endParaRPr lang="en-US" sz="1400" b="0" strike="noStrike" spc="-1">
              <a:latin typeface="Times New Roman" panose="02020603050405020304"/>
            </a:endParaRPr>
          </a:p>
        </p:txBody>
      </p:sp>
      <p:sp>
        <p:nvSpPr>
          <p:cNvPr id="1032" name="Rectangle 8"/>
          <p:cNvSpPr>
            <a:spLocks noChangeArrowheads="1"/>
          </p:cNvSpPr>
          <p:nvPr>
            <p:ph type="sldNum" sz="quarter" idx="4"/>
          </p:nvPr>
        </p:nvSpPr>
        <p:spPr bwMode="auto">
          <a:xfrm>
            <a:off x="7224448" y="5163876"/>
            <a:ext cx="2352146" cy="393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160"/>
            </a:lvl1pPr>
          </a:lstStyle>
          <a:p>
            <a:pPr algn="r">
              <a:buNone/>
            </a:pPr>
            <a:fld id="{BF5E74A4-90F6-40D6-9846-CA94B2BAD505}" type="slidenum">
              <a:rPr lang="en-US" sz="1400" b="0" strike="noStrike" spc="-1">
                <a:latin typeface="Times New Roman" panose="02020603050405020304"/>
              </a:rPr>
            </a:fld>
            <a:endParaRPr lang="en-US" sz="14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ldLvl="0" animBg="1"/>
      <p:bldP spid="1028" grpId="0" bldLvl="0"/>
    </p:bldLst>
  </p:timing>
  <p:hf sldNum="0" hdr="0" ftr="0" dt="0"/>
  <p:txStyles>
    <p:titleStyle>
      <a:lvl1pPr algn="ctr" rtl="0" fontAlgn="base">
        <a:spcBef>
          <a:spcPct val="0"/>
        </a:spcBef>
        <a:spcAft>
          <a:spcPct val="0"/>
        </a:spcAft>
        <a:defRPr sz="364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283845" indent="-283210" algn="l" rtl="0" fontAlgn="base">
        <a:spcBef>
          <a:spcPts val="80"/>
        </a:spcBef>
        <a:spcAft>
          <a:spcPct val="0"/>
        </a:spcAft>
        <a:buChar char="•"/>
        <a:defRPr sz="2645" kern="1200">
          <a:solidFill>
            <a:schemeClr val="tx1"/>
          </a:solidFill>
          <a:latin typeface="+mn-lt"/>
          <a:ea typeface="+mn-ea"/>
          <a:cs typeface="+mn-cs"/>
        </a:defRPr>
      </a:lvl1pPr>
      <a:lvl2pPr marL="614045" indent="-236220" algn="l" rtl="0" fontAlgn="base">
        <a:spcBef>
          <a:spcPts val="80"/>
        </a:spcBef>
        <a:spcAft>
          <a:spcPct val="0"/>
        </a:spcAft>
        <a:buChar char="–"/>
        <a:defRPr sz="2315" kern="1200">
          <a:solidFill>
            <a:schemeClr val="tx1"/>
          </a:solidFill>
          <a:latin typeface="+mn-lt"/>
          <a:ea typeface="+mn-ea"/>
          <a:cs typeface="+mn-cs"/>
        </a:defRPr>
      </a:lvl2pPr>
      <a:lvl3pPr marL="944880" indent="-189230" algn="l" rtl="0" fontAlgn="base">
        <a:spcBef>
          <a:spcPts val="80"/>
        </a:spcBef>
        <a:spcAft>
          <a:spcPct val="0"/>
        </a:spcAft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323340" indent="-189230" algn="l" rtl="0" fontAlgn="base">
        <a:spcBef>
          <a:spcPts val="80"/>
        </a:spcBef>
        <a:spcAft>
          <a:spcPct val="0"/>
        </a:spcAft>
        <a:buChar char="–"/>
        <a:defRPr sz="1655" kern="1200">
          <a:solidFill>
            <a:schemeClr val="tx1"/>
          </a:solidFill>
          <a:latin typeface="+mn-lt"/>
          <a:ea typeface="+mn-ea"/>
          <a:cs typeface="+mn-cs"/>
        </a:defRPr>
      </a:lvl4pPr>
      <a:lvl5pPr marL="1701165" indent="-189230" algn="l" rtl="0" fontAlgn="base">
        <a:spcBef>
          <a:spcPts val="80"/>
        </a:spcBef>
        <a:spcAft>
          <a:spcPct val="0"/>
        </a:spcAft>
        <a:buChar char="»"/>
        <a:defRPr sz="1655" kern="1200">
          <a:solidFill>
            <a:schemeClr val="tx1"/>
          </a:solidFill>
          <a:latin typeface="+mn-lt"/>
          <a:ea typeface="+mn-ea"/>
          <a:cs typeface="+mn-cs"/>
        </a:defRPr>
      </a:lvl5pPr>
      <a:lvl6pPr marL="2078990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457450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835275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213100" indent="-189230" algn="l" defTabSz="756285" rtl="0" eaLnBrk="1" latinLnBrk="0" hangingPunct="1">
        <a:lnSpc>
          <a:spcPct val="90000"/>
        </a:lnSpc>
        <a:spcBef>
          <a:spcPct val="83000"/>
        </a:spcBef>
        <a:buFont typeface="Arial" panose="020B0604020202020204" pitchFamily="34" charset="0"/>
        <a:buChar char="•"/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1pPr>
      <a:lvl2pPr marL="37782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2pPr>
      <a:lvl3pPr marL="75628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3pPr>
      <a:lvl4pPr marL="113411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4pPr>
      <a:lvl5pPr marL="151193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5pPr>
      <a:lvl6pPr marL="189039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6pPr>
      <a:lvl7pPr marL="2268220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7pPr>
      <a:lvl8pPr marL="264604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8pPr>
      <a:lvl9pPr marL="3024505" algn="l" defTabSz="756285" rtl="0" eaLnBrk="1" latinLnBrk="0" hangingPunct="1">
        <a:defRPr sz="14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04000" y="79920"/>
            <a:ext cx="9071640" cy="153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</a:pPr>
            <a:r>
              <a:rPr sz="3200" b="0" strike="noStrike"/>
              <a:t>«Таңдалған шешімге жеті қадам»</a:t>
            </a:r>
            <a:br>
              <a:rPr sz="4400"/>
            </a:br>
            <a:endParaRPr lang="en-US" sz="3200" b="0" strike="noStrike" spc="-1">
              <a:latin typeface="Arial" panose="020B0604020202020204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</a:pPr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</a:pPr>
            <a:r>
              <a:rPr lang="en-US" sz="4400" b="0" strike="noStrike" spc="-1">
                <a:latin typeface="Arial" panose="020B0604020202020204"/>
              </a:rPr>
              <a:t>Бірінші қадам</a:t>
            </a:r>
            <a:endParaRPr lang="en-US" sz="4400" b="0" strike="noStrike" spc="-1">
              <a:latin typeface="Arial" panose="020B0604020202020204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r>
              <a:rPr lang="en-US" sz="3200" b="0" strike="noStrike" spc="-1">
                <a:latin typeface="Arial" panose="020B0604020202020204"/>
              </a:rPr>
              <a:t>Тиісті мамандықтардың тізімін жасау.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 сізге ұнайтын заттар қызықты.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 сіз жұмыс істегіңіз келетін, сізге сәйкес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келетін.</a:t>
            </a:r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</a:pPr>
            <a:r>
              <a:rPr lang="en-US" altLang="en-US" sz="4400" b="0" strike="noStrike" spc="-1">
                <a:latin typeface="Arial" panose="020B0604020202020204"/>
              </a:rPr>
              <a:t>Екінші қадам</a:t>
            </a:r>
            <a:endParaRPr lang="en-US" altLang="en-US" sz="4400" b="0" strike="noStrike" spc="-1">
              <a:latin typeface="Arial" panose="020B0604020202020204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50000"/>
          </a:bodyPr>
          <a:p>
            <a:r>
              <a:rPr lang="en-US" sz="3200" b="0" strike="noStrike" spc="-1">
                <a:latin typeface="Arial" panose="020B0604020202020204"/>
              </a:rPr>
              <a:t>Таңдалған мамандық талаптарының тізімін жасау.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 таңдалған мамандық және болашақ кәсіп;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таңдалған мамандық және өмірлік құндылықтар;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таңдалған мамандық және өмірлік мақсаттар;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таңдалған мамандық және менің бүгінгі өзекті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мәселелерім;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таңдалған мамандық және мамандық бойынша нақты жұмысқа</a:t>
            </a:r>
            <a:endParaRPr lang="en-US" sz="3200" b="0" strike="noStrike" spc="-1">
              <a:latin typeface="Arial" panose="020B0604020202020204"/>
            </a:endParaRPr>
          </a:p>
          <a:p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орналасу; проф. дайындықтың қажетті деңгейі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; таңдалған мамандық және менің бейімділіктерім мен қабілеттерім; қалаған мазмұн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, сипат және жұмыс шарттары.</a:t>
            </a:r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</a:pPr>
            <a:r>
              <a:rPr lang="en-US" altLang="en-US" sz="4400" b="0" strike="noStrike" spc="-1">
                <a:latin typeface="Arial" panose="020B0604020202020204"/>
              </a:rPr>
              <a:t>Үшінші қадам</a:t>
            </a:r>
            <a:endParaRPr lang="en-US" altLang="en-US" sz="4400" b="0" strike="noStrike" spc="-1">
              <a:latin typeface="Arial" panose="020B0604020202020204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20000"/>
          </a:bodyPr>
          <a:p>
            <a:r>
              <a:rPr lang="en-US" sz="3200" b="0" strike="noStrike" spc="-1">
                <a:latin typeface="Arial" panose="020B0604020202020204"/>
              </a:rPr>
              <a:t>Әр талаптың маңыздылығын анықтау.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 Барлық аталған талаптардың қаншалықты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маңызды екенін анықтаңыз.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 Мүмкін, маңызды емес талаптар болуы мүмкін, оларды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ескермеуге болады.</a:t>
            </a:r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</a:pPr>
            <a:r>
              <a:rPr altLang="en-US" sz="4400" b="0" strike="noStrike" spc="-1">
                <a:latin typeface="Arial" panose="020B0604020202020204"/>
              </a:rPr>
              <a:t>Төртінші қадам</a:t>
            </a:r>
            <a:endParaRPr altLang="en-US" sz="4400" b="0" strike="noStrike" spc="-1">
              <a:latin typeface="Arial" panose="020B0604020202020204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/>
          </a:bodyPr>
          <a:p>
            <a:r>
              <a:rPr lang="en-US" sz="3200" b="0" strike="noStrike" spc="-1">
                <a:latin typeface="Arial" panose="020B0604020202020204"/>
              </a:rPr>
              <a:t>Әрбір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қолайлы кәсіптің талаптарына сәйкестігін бағалау.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 Мамандықтарыңыз бар талаптардан басқа.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 Сіздің кәсіби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қасиеттеріңіз дамыған ба, сіздің интеллектуалдық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қабілеттеріңіз, психологиялық ерекшеліктеріңіз, денсаулық жағдайыңыз мамандық талаптарына сәйкес келе ме, жоқ па, соны талдаңыз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.</a:t>
            </a:r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algn="ctr">
              <a:buNone/>
            </a:pPr>
            <a:r>
              <a:rPr lang="ru-RU" altLang="en-US" sz="4400" b="0" strike="noStrike" spc="-1">
                <a:latin typeface="Arial" panose="020B0604020202020204"/>
              </a:rPr>
              <a:t>Бесінші қадам</a:t>
            </a:r>
            <a:endParaRPr lang="ru-RU" altLang="en-US" sz="4400" b="0" strike="noStrike" spc="-1">
              <a:latin typeface="Arial" panose="020B0604020202020204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r>
              <a:rPr lang="en-US" sz="3200" b="0" strike="noStrike" spc="-1">
                <a:latin typeface="Arial" panose="020B0604020202020204"/>
              </a:rPr>
              <a:t>Нәтижелерді санау және талдау.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 Барлық тізімдегі қай мамандық</a:t>
            </a:r>
            <a:endParaRPr lang="en-US" sz="3200" b="0" strike="noStrike" spc="-1">
              <a:latin typeface="Arial" panose="020B0604020202020204"/>
            </a:endParaRPr>
          </a:p>
          <a:p>
            <a:r>
              <a:rPr lang="en-US" sz="3200" b="0" strike="noStrike" spc="-1">
                <a:latin typeface="Arial" panose="020B0604020202020204"/>
              </a:rPr>
              <a:t>сізге барлық тармақтар бойынша сәйкес келетінін талдаңыз.</a:t>
            </a:r>
            <a:endParaRPr lang="en-US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Алтыншы қадам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/>
              <a:t>Нәтижелерді тексеріңіз.</a:t>
            </a:r>
            <a:endParaRPr lang="ru-RU" altLang="en-US"/>
          </a:p>
          <a:p>
            <a:r>
              <a:rPr lang="ru-RU" altLang="en-US"/>
              <a:t> Сіздің ойларыңыздың дұрыстығына көз жеткізу үшін</a:t>
            </a:r>
            <a:endParaRPr lang="ru-RU" altLang="en-US"/>
          </a:p>
          <a:p>
            <a:r>
              <a:rPr lang="ru-RU" altLang="en-US"/>
              <a:t>шешіміңізді достарыңызбен, ата-аналарыңызбен,</a:t>
            </a:r>
            <a:endParaRPr lang="ru-RU" altLang="en-US"/>
          </a:p>
          <a:p>
            <a:r>
              <a:rPr lang="ru-RU" altLang="en-US"/>
              <a:t>мұғалімдеріңізбен, психологпен талқылаңыз</a:t>
            </a:r>
            <a:endParaRPr lang="ru-RU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Жетінші қадам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 sz="2000"/>
              <a:t>Табысқа жетудің негізгі практикалық қадамдарын</a:t>
            </a:r>
            <a:endParaRPr lang="ru-RU" altLang="en-US" sz="2000"/>
          </a:p>
          <a:p>
            <a:r>
              <a:rPr lang="ru-RU" altLang="en-US" sz="2000"/>
              <a:t>анықтаңыз сонымен, сіз шешім қабылдадыңыз, енді анықтау маңызды:</a:t>
            </a:r>
            <a:endParaRPr lang="ru-RU" altLang="en-US" sz="2000"/>
          </a:p>
          <a:p>
            <a:r>
              <a:rPr lang="ru-RU" altLang="en-US" sz="2000"/>
              <a:t>қай оқу орнында сіз</a:t>
            </a:r>
            <a:endParaRPr lang="ru-RU" altLang="en-US" sz="2000"/>
          </a:p>
          <a:p>
            <a:r>
              <a:rPr lang="ru-RU" altLang="en-US" sz="2000"/>
              <a:t>кәсіби білім</a:t>
            </a:r>
            <a:endParaRPr lang="ru-RU" altLang="en-US" sz="2000"/>
          </a:p>
          <a:p>
            <a:r>
              <a:rPr lang="ru-RU" altLang="en-US" sz="2000"/>
              <a:t>ала аласыз, кәсіби маңызды қасиеттерді қалай дамыта аласыз</a:t>
            </a:r>
            <a:endParaRPr lang="ru-RU" altLang="en-US" sz="2000"/>
          </a:p>
          <a:p>
            <a:r>
              <a:rPr lang="ru-RU" altLang="en-US" sz="2000"/>
              <a:t>, осы мамандық бойынша практикалық жұмыс тәжірибесін</a:t>
            </a:r>
            <a:endParaRPr lang="ru-RU" altLang="en-US" sz="2000"/>
          </a:p>
          <a:p>
            <a:r>
              <a:rPr lang="ru-RU" altLang="en-US" sz="2000"/>
              <a:t>қалай алуға болады, еңбек нарығында бәсекеге қабілеттілігіңізді қалай арттыруға</a:t>
            </a:r>
            <a:endParaRPr lang="ru-RU" altLang="en-US" sz="2000"/>
          </a:p>
          <a:p>
            <a:r>
              <a:rPr lang="ru-RU" altLang="en-US" sz="2000"/>
              <a:t>болады.</a:t>
            </a:r>
            <a:endParaRPr lang="ru-RU" altLang="en-US" sz="2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>
                <a:sym typeface="+mn-ea"/>
              </a:rPr>
              <a:t>ҚҰРМЕТТІ АТА-АНАЛАР!</a:t>
            </a:r>
            <a:endParaRPr lang="ru-RU" altLang="en-US"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ru-RU" altLang="en-US" sz="1400"/>
              <a:t>Сіздің балаңызға</a:t>
            </a:r>
            <a:endParaRPr lang="ru-RU" altLang="en-US" sz="1400"/>
          </a:p>
          <a:p>
            <a:r>
              <a:rPr lang="ru-RU" altLang="en-US" sz="1400"/>
              <a:t>мамандық таңдауда психологтың қолдауы қажет, егер:</a:t>
            </a:r>
            <a:endParaRPr lang="ru-RU" altLang="en-US" sz="1400"/>
          </a:p>
          <a:p>
            <a:r>
              <a:rPr lang="ru-RU" altLang="en-US" sz="1400"/>
              <a:t>баланың өзі</a:t>
            </a:r>
            <a:endParaRPr lang="ru-RU" altLang="en-US" sz="1400"/>
          </a:p>
          <a:p>
            <a:r>
              <a:rPr lang="ru-RU" altLang="en-US" sz="1400"/>
              <a:t>қалаған мамандық шебері веб-дизайнер және менеджер сияқты бір-біріне сәйкес келмесе</a:t>
            </a:r>
            <a:endParaRPr lang="ru-RU" altLang="en-US" sz="1400"/>
          </a:p>
          <a:p>
            <a:r>
              <a:rPr lang="ru-RU" altLang="en-US" sz="1400"/>
              <a:t>; бала мамандық таңдау мәселесін талқылаудан бас тартады</a:t>
            </a:r>
            <a:endParaRPr lang="ru-RU" altLang="en-US" sz="1400"/>
          </a:p>
          <a:p>
            <a:r>
              <a:rPr lang="ru-RU" altLang="en-US" sz="1400"/>
              <a:t>; ақылды және белсенді бала мектепте өте жақсы жұмыс істемейді;</a:t>
            </a:r>
            <a:endParaRPr lang="ru-RU" altLang="en-US" sz="1400"/>
          </a:p>
          <a:p>
            <a:r>
              <a:rPr lang="ru-RU" altLang="en-US" sz="1400"/>
              <a:t>бала жасаған таңдау, сіздің күткеніңізден күрт</a:t>
            </a:r>
            <a:endParaRPr lang="ru-RU" altLang="en-US" sz="1400"/>
          </a:p>
          <a:p>
            <a:r>
              <a:rPr lang="ru-RU" altLang="en-US" sz="1400"/>
              <a:t>алшақтайды;</a:t>
            </a:r>
            <a:endParaRPr lang="ru-RU" altLang="en-US" sz="1400"/>
          </a:p>
          <a:p>
            <a:r>
              <a:rPr lang="ru-RU" altLang="en-US" sz="1400"/>
              <a:t>бала достарының әсерінен шешім қабылдауы сирек</a:t>
            </a:r>
            <a:endParaRPr lang="ru-RU" altLang="en-US" sz="1400"/>
          </a:p>
          <a:p>
            <a:r>
              <a:rPr lang="ru-RU" altLang="en-US" sz="1400"/>
              <a:t>емес;</a:t>
            </a:r>
            <a:endParaRPr lang="ru-RU" altLang="en-US" sz="1400"/>
          </a:p>
          <a:p>
            <a:r>
              <a:rPr lang="ru-RU" altLang="en-US" sz="1400"/>
              <a:t>ата-анасының кем дегенде біреуі бес айдан астам жұмыссыз болды</a:t>
            </a:r>
            <a:endParaRPr lang="ru-RU" altLang="en-US" sz="1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ru-RU" altLang="en-US"/>
              <a:t>Назарларыңызға рахмет</a:t>
            </a:r>
            <a:endParaRPr lang="ru-RU" altLang="en-US"/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ru-RU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siness Cooperate">
  <a:themeElements>
    <a:clrScheme name="Business Coope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siness Cooperate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usiness Coope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usiness Coope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usiness Coope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2219</Words>
  <Application>WPS Presentation</Application>
  <PresentationFormat/>
  <Paragraphs>81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9" baseType="lpstr">
      <vt:lpstr>Arial</vt:lpstr>
      <vt:lpstr>SimSun</vt:lpstr>
      <vt:lpstr>Wingdings</vt:lpstr>
      <vt:lpstr>Times New Roman</vt:lpstr>
      <vt:lpstr>Arial</vt:lpstr>
      <vt:lpstr>Microsoft YaHei</vt:lpstr>
      <vt:lpstr>Arial Unicode MS</vt:lpstr>
      <vt:lpstr>Calibri</vt:lpstr>
      <vt:lpstr>Business Cooperate</vt:lpstr>
      <vt:lpstr>Семь шагов к взвешенному решению, или о выборе профессии. </vt:lpstr>
      <vt:lpstr>Первый шаг заключается в</vt:lpstr>
      <vt:lpstr>Второй шаг заключается в</vt:lpstr>
      <vt:lpstr>Третий Шаг это</vt:lpstr>
      <vt:lpstr>Четвёртый шаг </vt:lpstr>
      <vt:lpstr>Пятый шаг</vt:lpstr>
      <vt:lpstr>Шестой шаг</vt:lpstr>
      <vt:lpstr>Седьмой шаг</vt:lpstr>
      <vt:lpstr>УВАЖАЕМЫЕ, РОДИТЕЛИ!</vt:lpstr>
      <vt:lpstr>Спасибо за ваше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Damir</cp:lastModifiedBy>
  <cp:revision>3</cp:revision>
  <dcterms:created xsi:type="dcterms:W3CDTF">2022-10-03T19:19:00Z</dcterms:created>
  <dcterms:modified xsi:type="dcterms:W3CDTF">2022-10-03T19:34:03Z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970B8FCD6B064FD69B35ABA105656F0F</vt:lpwstr>
  </property>
  <property fmtid="{D5CDD505-2E9C-101B-9397-08002B2CF9AE}" pid="3" name="KSOProductBuildVer">
    <vt:lpwstr>1049-11.2.0.11341</vt:lpwstr>
  </property>
</Properties>
</file>