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317" r:id="rId3"/>
    <p:sldId id="327" r:id="rId4"/>
    <p:sldId id="328" r:id="rId5"/>
    <p:sldId id="319" r:id="rId6"/>
    <p:sldId id="332" r:id="rId7"/>
    <p:sldId id="307" r:id="rId8"/>
    <p:sldId id="331" r:id="rId9"/>
    <p:sldId id="329" r:id="rId10"/>
    <p:sldId id="313" r:id="rId11"/>
    <p:sldId id="312" r:id="rId12"/>
    <p:sldId id="330" r:id="rId13"/>
    <p:sldId id="311" r:id="rId14"/>
    <p:sldId id="280" r:id="rId15"/>
    <p:sldId id="315" r:id="rId16"/>
    <p:sldId id="333" r:id="rId17"/>
    <p:sldId id="326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7187500000000001E-2"/>
          <c:y val="4.6874997116449491E-3"/>
          <c:w val="0.78410297736220469"/>
          <c:h val="0.885007881089574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2016-2017</c:v>
                </c:pt>
              </c:strCache>
            </c:strRef>
          </c:tx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МІБ</c:v>
                </c:pt>
                <c:pt idx="1">
                  <c:v>ЖИБ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</c:v>
                </c:pt>
                <c:pt idx="1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2017-2018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МІБ</c:v>
                </c:pt>
                <c:pt idx="1">
                  <c:v>ЖИБ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2018-2019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МІБ</c:v>
                </c:pt>
                <c:pt idx="1">
                  <c:v>ЖИБ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859008"/>
        <c:axId val="46860544"/>
      </c:barChart>
      <c:catAx>
        <c:axId val="46859008"/>
        <c:scaling>
          <c:orientation val="minMax"/>
        </c:scaling>
        <c:delete val="0"/>
        <c:axPos val="b"/>
        <c:majorTickMark val="out"/>
        <c:minorTickMark val="none"/>
        <c:tickLblPos val="nextTo"/>
        <c:crossAx val="46860544"/>
        <c:crosses val="autoZero"/>
        <c:auto val="1"/>
        <c:lblAlgn val="ctr"/>
        <c:lblOffset val="100"/>
        <c:noMultiLvlLbl val="0"/>
      </c:catAx>
      <c:valAx>
        <c:axId val="46860544"/>
        <c:scaling>
          <c:orientation val="minMax"/>
        </c:scaling>
        <c:delete val="1"/>
        <c:axPos val="l"/>
        <c:majorGridlines>
          <c:spPr>
            <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a:ln>
          </c:spPr>
        </c:majorGridlines>
        <c:numFmt formatCode="General" sourceLinked="1"/>
        <c:majorTickMark val="out"/>
        <c:minorTickMark val="none"/>
        <c:tickLblPos val="nextTo"/>
        <c:crossAx val="468590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37391A-1921-40B9-8A44-F6197A42BC20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D6BA6-22A4-462C-8D79-E07C0A4CDB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723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4" descr="C:\Users\User\Desktop\Рисунок3.pn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3930" b="17614"/>
          <a:stretch/>
        </p:blipFill>
        <p:spPr bwMode="auto">
          <a:xfrm>
            <a:off x="-3090" y="0"/>
            <a:ext cx="12192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convex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25839" y="2893325"/>
            <a:ext cx="6864823" cy="1501253"/>
          </a:xfrm>
        </p:spPr>
        <p:txBody>
          <a:bodyPr anchor="b">
            <a:noAutofit/>
          </a:bodyPr>
          <a:lstStyle>
            <a:lvl1pPr algn="ctr">
              <a:defRPr sz="5400" b="1">
                <a:solidFill>
                  <a:srgbClr val="002060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12191" y="4435522"/>
            <a:ext cx="6878471" cy="1064525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4" name="Рамка 33"/>
          <p:cNvSpPr/>
          <p:nvPr/>
        </p:nvSpPr>
        <p:spPr>
          <a:xfrm>
            <a:off x="3404578" y="2608729"/>
            <a:ext cx="7476564" cy="3209365"/>
          </a:xfrm>
          <a:prstGeom prst="frame">
            <a:avLst>
              <a:gd name="adj1" fmla="val 8367"/>
            </a:avLst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6" name="Picture 2" descr="C:\Users\User\Desktop\Рисунок1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43" y="-27725"/>
            <a:ext cx="627063" cy="6830275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2" descr="C:\Users\User\Desktop\Рисунок1.png"/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19929" y="84323"/>
            <a:ext cx="96849" cy="6773677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</p:pic>
      <p:cxnSp>
        <p:nvCxnSpPr>
          <p:cNvPr id="87" name="Прямая соединительная линия 86"/>
          <p:cNvCxnSpPr/>
          <p:nvPr/>
        </p:nvCxnSpPr>
        <p:spPr>
          <a:xfrm>
            <a:off x="1624804" y="127737"/>
            <a:ext cx="28575" cy="6602525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Picture 2" descr="C:\Users\User\Desktop\Рисунок1.png"/>
          <p:cNvPicPr>
            <a:picLocks noChangeAspect="1" noChangeArrowheads="1"/>
          </p:cNvPicPr>
          <p:nvPr/>
        </p:nvPicPr>
        <p:blipFill rotWithShape="1">
          <a:blip r:embed="rId8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1656827" y="27725"/>
            <a:ext cx="110822" cy="6830275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</p:pic>
      <p:cxnSp>
        <p:nvCxnSpPr>
          <p:cNvPr id="90" name="Прямая соединительная линия 89"/>
          <p:cNvCxnSpPr/>
          <p:nvPr/>
        </p:nvCxnSpPr>
        <p:spPr>
          <a:xfrm>
            <a:off x="11505783" y="61657"/>
            <a:ext cx="28575" cy="6602525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Рамка 34"/>
          <p:cNvSpPr/>
          <p:nvPr/>
        </p:nvSpPr>
        <p:spPr>
          <a:xfrm>
            <a:off x="32366" y="-14077"/>
            <a:ext cx="12162169" cy="6858000"/>
          </a:xfrm>
          <a:prstGeom prst="frame">
            <a:avLst>
              <a:gd name="adj1" fmla="val 3242"/>
            </a:avLst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15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502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653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237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688"/>
            </a:avLst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11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Рамка 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4"/>
            </a:avLst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619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855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070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577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114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B52B4-15BD-473D-B7EC-7AD51CED84B6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5" name="Рамка 2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896"/>
            </a:avLst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708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accent4">
              <a:lumMod val="75000"/>
            </a:schemeClr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9061" y="4370999"/>
            <a:ext cx="6360186" cy="10645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k-KZ" sz="2000" b="1" dirty="0" smtClean="0">
                <a:latin typeface="Georgia" pitchFamily="18" charset="0"/>
              </a:rPr>
              <a:t>Оқу-тәрбие ісі жөніндегі директор орынбасары Арилина А.Б.</a:t>
            </a:r>
            <a:endParaRPr lang="ru-RU" sz="2000" b="1" dirty="0" smtClean="0">
              <a:latin typeface="Georgia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b="1" dirty="0" smtClean="0">
                <a:latin typeface="Georgia" pitchFamily="18" charset="0"/>
              </a:rPr>
              <a:t>2019</a:t>
            </a:r>
            <a:endParaRPr lang="ru-RU" sz="2000" b="1" dirty="0">
              <a:latin typeface="Georgia" pitchFamily="18" charset="0"/>
            </a:endParaRPr>
          </a:p>
        </p:txBody>
      </p:sp>
      <p:pic>
        <p:nvPicPr>
          <p:cNvPr id="5" name="Picture 2" descr="http://www.bibliogorod.ru/img/afisha/199-2452-914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8546" y="0"/>
            <a:ext cx="4946332" cy="3277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0"/>
          </a:effectLst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3556265" y="2951018"/>
            <a:ext cx="7168193" cy="138499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  <a:defRPr/>
            </a:pPr>
            <a:r>
              <a:rPr lang="kk-KZ" sz="2800" b="1" dirty="0" smtClean="0">
                <a:ln w="11430"/>
                <a:solidFill>
                  <a:srgbClr val="C00000"/>
                </a:solidFill>
                <a:latin typeface="Georgia" pitchFamily="18" charset="0"/>
                <a:cs typeface="Times New Roman" panose="02020603050405020304" pitchFamily="18" charset="0"/>
              </a:rPr>
              <a:t>Құқық бұзушылықтың алдын алуда отбасының рөлі</a:t>
            </a:r>
            <a:endParaRPr lang="ru-RU" sz="2800" b="1" dirty="0">
              <a:ln w="11430"/>
              <a:solidFill>
                <a:srgbClr val="C00000"/>
              </a:solidFill>
              <a:latin typeface="Georgia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31273" y="1995054"/>
            <a:ext cx="3699163" cy="6373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250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49820"/>
          </a:xfrm>
        </p:spPr>
        <p:txBody>
          <a:bodyPr>
            <a:normAutofit fontScale="90000"/>
          </a:bodyPr>
          <a:lstStyle/>
          <a:p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Оқушылардың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бұзушылығын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ата-аналардың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құқықтық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тәрбиесін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100" dirty="0">
                <a:latin typeface="Times New Roman" pitchFamily="18" charset="0"/>
                <a:cs typeface="Times New Roman" pitchFamily="18" charset="0"/>
              </a:rPr>
            </a:b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 descr="https://lh6.googleusercontent.com/VBmG8EpwrmZr1nTjKNMtaHotwrcUa0HopDLVJ8b6Y1FMzdhZlbfPWFO6SbOx9ZpNewAlDDSuLK7Z51iUdBMfkDNw5ouV5-LLkaFEXmc0m1MMmJVOgPmEOlEA8O91OaAfI0NLyoMMvFU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3236" y="1524000"/>
            <a:ext cx="11665528" cy="5140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2054" y="309708"/>
            <a:ext cx="10515600" cy="1034184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Бала мен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ата-ананың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құқықтары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 мен  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міндеттері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білгіленген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заңдар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ctr">
              <a:buNone/>
            </a:pPr>
            <a:endParaRPr lang="ru-RU" dirty="0" smtClean="0">
              <a:latin typeface="Georgia" pitchFamily="18" charset="0"/>
            </a:endParaRPr>
          </a:p>
        </p:txBody>
      </p:sp>
      <p:pic>
        <p:nvPicPr>
          <p:cNvPr id="4" name="Рисунок 3" descr="https://lh3.googleusercontent.com/cEjdd3rzZGjtKzoH1y2JSpeVpBkiVq2gJUl9dxPHiQbcHwK6FHQy2wb-AmGHSm78R3sBtvFFI6gg1NOLr77OYfe3083XifD4lgv52WRwjxDFAFgcIw_jlo3t_KuXHbtD5St7neaRy04"/>
          <p:cNvPicPr/>
          <p:nvPr/>
        </p:nvPicPr>
        <p:blipFill rotWithShape="1">
          <a:blip r:embed="rId2"/>
          <a:srcRect l="22526"/>
          <a:stretch/>
        </p:blipFill>
        <p:spPr bwMode="auto">
          <a:xfrm>
            <a:off x="1149934" y="1274618"/>
            <a:ext cx="10460182" cy="5250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410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Қылмысты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санаттары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жағынан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4-ке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онша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ауыр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ауырлығы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ауыр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ауыр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қылмыстар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34848"/>
          </a:xfrm>
        </p:spPr>
        <p:txBody>
          <a:bodyPr>
            <a:normAutofit fontScale="85000" lnSpcReduction="20000"/>
          </a:bodyPr>
          <a:lstStyle/>
          <a:p>
            <a:pPr marL="514350" indent="-514350" algn="just">
              <a:buAutoNum type="arabicPeriod"/>
            </a:pP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Қылмыстың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субъектісі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қылмыс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жасаған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уақытта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ақыл-есі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16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жасқа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толған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Кейбір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ауыр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қылмыстар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кісі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өлтіру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зорлау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ұрлау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қылмыстық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жауаптылыққа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14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жастан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тартылады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 algn="just">
              <a:buAutoNum type="arabicPeriod"/>
            </a:pP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Азаматтар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қылмыс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жасағаны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ҚР-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ның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қылмыстық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кодексінің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15-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бабына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қылмыстық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жауаптылыққа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тартылады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Яғни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қылмыс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жасаған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кезде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ақыл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есі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, 16-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жасқа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толған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қылмыстық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жауаптылыққа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тартылады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14-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жасқа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толған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ауыр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қылмыстар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жасаған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(96-103-104-120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баптарға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азаматтар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қылмыстық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жауаптылыққа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тартылады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514350" indent="-514350" algn="just">
              <a:buAutoNum type="arabicPeriod"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ҚР ӘК 435, 440, 441, 442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баптарына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бұзған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ата-анасы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әкімшілік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жауапқа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тартылады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64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6366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200" dirty="0" smtClean="0">
                <a:latin typeface="Georgia" pitchFamily="18" charset="0"/>
              </a:rPr>
              <a:t>Жасөспірімдер арасында қылмыстық істердің көбею себептері:</a:t>
            </a:r>
            <a:endParaRPr lang="ru-RU" sz="3200" dirty="0">
              <a:latin typeface="Georgia" pitchFamily="18" charset="0"/>
            </a:endParaRPr>
          </a:p>
        </p:txBody>
      </p:sp>
      <p:pic>
        <p:nvPicPr>
          <p:cNvPr id="1026" name="Picture 2" descr="C:\Users\Asel Arilina\Desktop\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71" b="1"/>
          <a:stretch/>
        </p:blipFill>
        <p:spPr bwMode="auto">
          <a:xfrm>
            <a:off x="304800" y="1246909"/>
            <a:ext cx="11582400" cy="52370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ольник 1"/>
          <p:cNvSpPr>
            <a:spLocks noChangeArrowheads="1"/>
          </p:cNvSpPr>
          <p:nvPr/>
        </p:nvSpPr>
        <p:spPr bwMode="auto">
          <a:xfrm>
            <a:off x="527050" y="260351"/>
            <a:ext cx="110969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k-KZ" altLang="ru-RU" sz="24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Жеткіншіектердің мінез-құлқындағы және  тәртібіндегі ауытқулар</a:t>
            </a:r>
            <a:endParaRPr lang="ru-RU" altLang="ru-RU" sz="2400" b="1" dirty="0">
              <a:solidFill>
                <a:schemeClr val="accent5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5124" name="Прямоугольник 6"/>
          <p:cNvSpPr>
            <a:spLocks noChangeArrowheads="1"/>
          </p:cNvSpPr>
          <p:nvPr/>
        </p:nvSpPr>
        <p:spPr bwMode="auto">
          <a:xfrm>
            <a:off x="401782" y="724979"/>
            <a:ext cx="11346873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Жеткіншектердің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мінез-құлқындағы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ауытқулар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туа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болмайды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физиологиялық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ауытқулардан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отбасындағы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тәрбие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бермеудің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салдарынан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Осы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аталған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ауытқу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девиантты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мінез-құлықтың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шығуына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Девиантты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мінез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құлқы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балаларға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тәртіпсіздік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тәрбиеге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қарсы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заңға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қарама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қайшы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теріс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әрекеттерді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бойына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сіңірген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жатқызу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өмірдің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ащысын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көрген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отбасы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жылуы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болмауынан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ұшырасады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Жасөспірім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тәртібінің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өзін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топқа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бөліп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қарауға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1.Делинквенттік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тәртіп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әрекеті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ұсақ-түйек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бұзушылықпен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шектеледі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сабаққа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қатыспау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тәртіпке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қарсы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ұйымдармен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тығыз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қарым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қатынаста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Бұзақылық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мазақтау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өзінен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әлсіз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адамдарды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қорқыту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ақша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жолдарымен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байланыста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Мұның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бәрі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тәрбиенің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жолға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қойылмауынан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туындайды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30 - 80 %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отбасы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70%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жасөспірімдердің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мінез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құлықтың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ауытқуы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Маскүнемдікпен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нашақорлыққа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ерте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салынуы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жеткіншектердің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отбасынан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үлкендердің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ішімдікке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салынуы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баланы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нашақорлыққа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апаратын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себебі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Топтық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ұйымдарда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ересек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көрінуі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қызығушылық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ойлау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қабілетінің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өзгертуі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Жасөспірім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нашаны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көңіл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күйінің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көтеріңкі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қолданады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өзіне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сенімді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қабылдайды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92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ольник 1"/>
          <p:cNvSpPr>
            <a:spLocks noChangeArrowheads="1"/>
          </p:cNvSpPr>
          <p:nvPr/>
        </p:nvSpPr>
        <p:spPr bwMode="auto">
          <a:xfrm>
            <a:off x="569193" y="260350"/>
            <a:ext cx="1112462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k-KZ" altLang="ru-RU" sz="2800" b="1" dirty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Жеткіншіектердің мінез-құлқындағы және  тәртібіндегі ауытқулар</a:t>
            </a:r>
            <a:endParaRPr lang="ru-RU" altLang="ru-RU" sz="2800" b="1" dirty="0">
              <a:solidFill>
                <a:schemeClr val="accent5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5124" name="Прямоугольник 6"/>
          <p:cNvSpPr>
            <a:spLocks noChangeArrowheads="1"/>
          </p:cNvSpPr>
          <p:nvPr/>
        </p:nvSpPr>
        <p:spPr bwMode="auto">
          <a:xfrm>
            <a:off x="569193" y="1214457"/>
            <a:ext cx="11124622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Гиперкинетикалық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әрекет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бұзылуы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аяғына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жеткізбей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табандылық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көрсетпеуі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болмасын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аяғына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жеткізбей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тастап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кетуі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жауапкершіліксіз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қарауы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ақыл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ойы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төмен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теріс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қылықтарға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бейім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үнемі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жағдайға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түсіп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қалып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жауапкершіліктен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бас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тартады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Отбасындағы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тәртіп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шектелуі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тәртіп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бұзушылық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теріс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қылықтар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қарсыласу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дөрекілік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тума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туыс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арасында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көрсететін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бұрыс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әрекеттер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5.Әлеуметсіздік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тәртіптің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бұзылуы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норманы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бұзушылық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мінез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құлықтағы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ауытқулар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қарым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қатынастың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бұзылуы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ортадағы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балалармен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қарым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қатынас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жасай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алмауы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мінезделеді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көбіне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жалғыз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Эмоционалдық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көңіл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күйдің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бұзылуы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Типтік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тәртіпке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төбелеске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құмар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бұзақылық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ақша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ұрып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соғу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үлкеннің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тілін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алмау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ұстай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алмауы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өртеу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қылмыстарын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жатқызуға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Прямоугольник 2"/>
          <p:cNvSpPr>
            <a:spLocks noChangeArrowheads="1"/>
          </p:cNvSpPr>
          <p:nvPr/>
        </p:nvSpPr>
        <p:spPr bwMode="auto">
          <a:xfrm>
            <a:off x="387927" y="1138774"/>
            <a:ext cx="11277023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Баланы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жалғыз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жетілдіру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ортада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адамдармен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көрші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дос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болу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нәрсе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терісімен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қарама-қайшылығымен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қайтарылады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Жаман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мінездерді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мінездер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жояды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себепті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өзімізді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қинап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амалдар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істеуге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дағдыландырып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бұларды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әдетке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айналдыруымыз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Бала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әрекеттері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мінезі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адамдармен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дос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мінездер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өздігінен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табиғатына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айналады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/>
            <a:endParaRPr lang="ru-RU" alt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29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1"/>
          <p:cNvSpPr>
            <a:spLocks noChangeArrowheads="1"/>
          </p:cNvSpPr>
          <p:nvPr/>
        </p:nvSpPr>
        <p:spPr bwMode="auto">
          <a:xfrm>
            <a:off x="719667" y="1"/>
            <a:ext cx="10945284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4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2800" b="1" dirty="0" err="1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Отбасы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тәрбиесіндегі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жағымсыз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жағдайлары</a:t>
            </a:r>
            <a:r>
              <a:rPr lang="ru-RU" altLang="ru-RU" sz="28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endParaRPr lang="ru-RU" altLang="ru-RU" sz="2800" b="1" dirty="0">
              <a:solidFill>
                <a:schemeClr val="accent5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7171" name="Прямоугольник 2"/>
          <p:cNvSpPr>
            <a:spLocks noChangeArrowheads="1"/>
          </p:cNvSpPr>
          <p:nvPr/>
        </p:nvSpPr>
        <p:spPr bwMode="auto">
          <a:xfrm>
            <a:off x="387927" y="1138774"/>
            <a:ext cx="11277023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Жазалау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ынталандыру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Мынаны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жасайтын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болсаң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мұны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бермейміз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көшеге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шығармаймыз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секілді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кейбір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жазаларды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да,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жағдай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болмасын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баланы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ұруға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болмайды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Жаза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көңілін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қалдыратындай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болмауы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Ешкімнің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өзге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адамдардың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көз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жасалмауы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*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Қарағайға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қарап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тал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өсер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Құрбысына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қарап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бала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өсер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*.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Айнала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Досыңның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кім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екенін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айт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сенің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кім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екеніңді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айтамын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Жаманмен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дос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болсаң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көңілің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азар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Қазанға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жақындасаң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күйесі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жұғады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даналық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сөздер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жаманмен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дос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соның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жамандығынан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үлес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алатынын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көрсетуде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Сондықтан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ортаға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достарға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жеткізуге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тырысуы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/>
            <a:endParaRPr lang="ru-RU" alt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0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1"/>
          <p:cNvSpPr>
            <a:spLocks noChangeArrowheads="1"/>
          </p:cNvSpPr>
          <p:nvPr/>
        </p:nvSpPr>
        <p:spPr bwMode="auto">
          <a:xfrm>
            <a:off x="1007534" y="188914"/>
            <a:ext cx="1085003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40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Отбасы</a:t>
            </a:r>
            <a:r>
              <a:rPr lang="ru-RU" altLang="ru-RU" sz="4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40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тәрбиесіндегі</a:t>
            </a:r>
            <a:r>
              <a:rPr lang="ru-RU" altLang="ru-RU" sz="4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40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жағымсыз</a:t>
            </a:r>
            <a:r>
              <a:rPr lang="ru-RU" altLang="ru-RU" sz="4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40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жағдайлары</a:t>
            </a:r>
            <a:r>
              <a:rPr lang="ru-RU" altLang="ru-RU" sz="4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1267" name="Прямоугольник 2"/>
          <p:cNvSpPr>
            <a:spLocks noChangeArrowheads="1"/>
          </p:cNvSpPr>
          <p:nvPr/>
        </p:nvSpPr>
        <p:spPr bwMode="auto">
          <a:xfrm>
            <a:off x="624418" y="896800"/>
            <a:ext cx="11082673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Қаталдық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па,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еркіндік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Бала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тәрбиесінде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шамадан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қаталдық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еркіндік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зиян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Тым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қаталдық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пассив,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ынжық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болуына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себеп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Жасаған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әрбір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қылықтарын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ұнату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баланы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пәлекетке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итермелеуден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нәрсе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Мамандар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бала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тәрбиесінде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баланы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ұрудың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сирек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қысқа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мерзімді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жаза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екендігін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тұрақты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ұзаққа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созылатын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жағдайда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теріс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нәтиже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алынатындығын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білдіруде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Баланы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ұрып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тәрбиелеудің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балаға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физикалық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әсері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бар.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Психологиялық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тұрғыдан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алғанда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үнемі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таяқ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жеп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өскен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балалардың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агрессивті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сезімдері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дамиды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ашушаң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қызу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қанды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ынжық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болуына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жол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ашады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 </a:t>
            </a:r>
          </a:p>
        </p:txBody>
      </p:sp>
      <p:sp>
        <p:nvSpPr>
          <p:cNvPr id="11268" name="Прямоугольник 3"/>
          <p:cNvSpPr>
            <a:spLocks noChangeArrowheads="1"/>
          </p:cNvSpPr>
          <p:nvPr/>
        </p:nvSpPr>
        <p:spPr bwMode="auto">
          <a:xfrm>
            <a:off x="484909" y="3573464"/>
            <a:ext cx="11222181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сенімділік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өзара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түсіністікті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  <a:cs typeface="Times New Roman" pitchFamily="18" charset="0"/>
              </a:rPr>
              <a:t>жойып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2400" dirty="0" err="1"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  <a:cs typeface="Times New Roman" pitchFamily="18" charset="0"/>
              </a:rPr>
              <a:t>бұзушылыққа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latin typeface="Times New Roman" pitchFamily="18" charset="0"/>
                <a:cs typeface="Times New Roman" pitchFamily="18" charset="0"/>
              </a:rPr>
              <a:t>итермелейді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575734" y="634268"/>
            <a:ext cx="108479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Отбасы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тәрбиесіндегі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жағымсыз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жағдайлары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243" name="Прямоугольник 2"/>
          <p:cNvSpPr>
            <a:spLocks noChangeArrowheads="1"/>
          </p:cNvSpPr>
          <p:nvPr/>
        </p:nvSpPr>
        <p:spPr bwMode="auto">
          <a:xfrm>
            <a:off x="569577" y="1294102"/>
            <a:ext cx="10945283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айтқанынан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қайтпайтын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Қарапайым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мәмілемен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ұстамдылық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табандылық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танытып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қырсықтығын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кетіруге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Бала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нәрсеге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қырсығып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қалған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кезде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нәрсеге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жеткізе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сезімін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бермеу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Бала 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жыласам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айғайласам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шу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шығарсам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шешемді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ұялтсам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...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қалаған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нәрсемді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сезімдерге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түсіп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қалмауы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кезінен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қалаған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нәрсесін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істететін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бала,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келешекте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қырсықтығын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оңайлықпен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тоқтатпайды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Оны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сәби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кезінен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тәрбиелеу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жылап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қырсықтық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етуіне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мән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бермеу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қалаған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нәрсесі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орындала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беретін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бала да,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үлкендер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ешқашан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тыныш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болмайды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Соған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қалаған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нәрсесін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беріп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құтылайыншы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дегенмен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қалауларының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соңы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бітпейтінін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түсіну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1"/>
          <p:cNvSpPr>
            <a:spLocks noChangeArrowheads="1"/>
          </p:cNvSpPr>
          <p:nvPr/>
        </p:nvSpPr>
        <p:spPr bwMode="auto">
          <a:xfrm>
            <a:off x="1007534" y="188914"/>
            <a:ext cx="1085003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40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Отбасы</a:t>
            </a:r>
            <a:r>
              <a:rPr lang="ru-RU" altLang="ru-RU" sz="4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40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тәрбиесіндегі</a:t>
            </a:r>
            <a:r>
              <a:rPr lang="ru-RU" altLang="ru-RU" sz="4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40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жағымсыз</a:t>
            </a:r>
            <a:r>
              <a:rPr lang="ru-RU" altLang="ru-RU" sz="4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40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жағдайлары</a:t>
            </a:r>
            <a:r>
              <a:rPr lang="ru-RU" altLang="ru-RU" sz="4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1267" name="Прямоугольник 2"/>
          <p:cNvSpPr>
            <a:spLocks noChangeArrowheads="1"/>
          </p:cNvSpPr>
          <p:nvPr/>
        </p:nvSpPr>
        <p:spPr bwMode="auto">
          <a:xfrm>
            <a:off x="624418" y="966075"/>
            <a:ext cx="11082673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Балалардың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еркелігі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Балаларда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кездесетін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менмендік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еркелік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ашушаңдық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білгіштік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сияқты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жаман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әдеттер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тәрбиеленбеуінен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қалаған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нәрселерінің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орындалуынан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отбасының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балаға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көңіл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бөлмеуінен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туындайды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Мұндай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өздерін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барлығынан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санайды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нәрсені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білетінін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ойлайды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Мұндай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мектепте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достары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арасында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мінезі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шатақ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сүйкімсіз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білгіштік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танытып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менменсінуі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достарының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арасында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жалғыз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қалып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кетуіне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себеп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Баланы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жаман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мінездерден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арылдыру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табу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әке-шешесінің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байлығымен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атақ-даңқымен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қасиеттерімен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мақтанудың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еместігін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көрілетін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ұнамды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нәрсенің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мінез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тәрбие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екендігін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айтып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түсіндіру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92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Прямоугольник 2"/>
          <p:cNvSpPr>
            <a:spLocks noChangeArrowheads="1"/>
          </p:cNvSpPr>
          <p:nvPr/>
        </p:nvSpPr>
        <p:spPr bwMode="auto">
          <a:xfrm>
            <a:off x="912284" y="1403530"/>
            <a:ext cx="104648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Шектен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қорғаштау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Балалардың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қателік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жасауларына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рұқсат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Өйткені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қателескен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сайын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тәжірибелері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артады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Тәжірибе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адамды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жетістікке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жетелейтін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жол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Бала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нәрселер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істеген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сайын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өзінің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қолынан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келетін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нәрселерін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табады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Ал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ата-анасы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Байқа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ұлым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сен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бұны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істей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алмайсың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өзім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істеймін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Байқа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қызым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сен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бұны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істей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алмайсың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!»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өмірде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үйренуіне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бермесе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мұндай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өмірлерінің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кезеңдерінде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басқаларға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мұқтаж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болуға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бейімделе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бастайды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94509" y="685552"/>
            <a:ext cx="94210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 err="1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Отбасы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тәрбиесіндегі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жағымсыз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жағдайлары</a:t>
            </a:r>
            <a:r>
              <a:rPr lang="ru-RU" altLang="ru-RU" sz="2800" b="1" dirty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endParaRPr lang="ru-RU" altLang="ru-RU" sz="2800" b="1" dirty="0">
              <a:solidFill>
                <a:schemeClr val="accent5">
                  <a:lumMod val="75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634648" cy="4013315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7401030" y="1301260"/>
            <a:ext cx="4389188" cy="2881653"/>
          </a:xfrm>
          <a:solidFill>
            <a:schemeClr val="bg1">
              <a:lumMod val="9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pPr algn="ctr">
              <a:buNone/>
            </a:pP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Сіздің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балаңыз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баланы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ұрып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кетті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істейсіз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4" name="Picture 4" descr="http://p1.pichost.me/i/13/13577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660" y="1301260"/>
            <a:ext cx="3787458" cy="380699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254034" y="470263"/>
            <a:ext cx="103252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Жағдаяттарды</a:t>
            </a:r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ru-RU" sz="4800" b="1" dirty="0" err="1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шешіп</a:t>
            </a:r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ru-RU" sz="4800" b="1" dirty="0" err="1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көрейік</a:t>
            </a:r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:</a:t>
            </a:r>
            <a:endParaRPr lang="ru-RU" sz="4800" b="1" dirty="0"/>
          </a:p>
        </p:txBody>
      </p:sp>
      <p:sp>
        <p:nvSpPr>
          <p:cNvPr id="8" name="Содержимое 5"/>
          <p:cNvSpPr txBox="1">
            <a:spLocks/>
          </p:cNvSpPr>
          <p:nvPr/>
        </p:nvSpPr>
        <p:spPr>
          <a:xfrm>
            <a:off x="3639899" y="3519055"/>
            <a:ext cx="4347624" cy="27033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ru-RU" sz="4800" smtClean="0">
                <a:latin typeface="Times New Roman" pitchFamily="18" charset="0"/>
                <a:cs typeface="Times New Roman" pitchFamily="18" charset="0"/>
              </a:rPr>
              <a:t>Балаңыз үйге бірінші рет ішімдік ішіп келді. Сіздің әрекетіңіз?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рямоугольник 1"/>
          <p:cNvSpPr>
            <a:spLocks noChangeArrowheads="1"/>
          </p:cNvSpPr>
          <p:nvPr/>
        </p:nvSpPr>
        <p:spPr bwMode="auto">
          <a:xfrm>
            <a:off x="313750" y="509451"/>
            <a:ext cx="1161626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ru-RU" alt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Мектеп</a:t>
            </a: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бойынша</a:t>
            </a: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мәлімет</a:t>
            </a: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: </a:t>
            </a:r>
            <a:endParaRPr lang="ru-RU" altLang="ru-RU" sz="2400" b="1" dirty="0">
              <a:solidFill>
                <a:schemeClr val="accent5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13315" name="Прямоугольник 2"/>
          <p:cNvSpPr>
            <a:spLocks noChangeArrowheads="1"/>
          </p:cNvSpPr>
          <p:nvPr/>
        </p:nvSpPr>
        <p:spPr bwMode="auto">
          <a:xfrm>
            <a:off x="574766" y="1332411"/>
            <a:ext cx="11273245" cy="145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endParaRPr lang="ru-RU" altLang="ru-RU" sz="2800" b="1" dirty="0">
              <a:solidFill>
                <a:srgbClr val="002060"/>
              </a:solidFill>
              <a:latin typeface="Georgia" pitchFamily="18" charset="0"/>
              <a:cs typeface="Times New Roman" pitchFamily="18" charset="0"/>
            </a:endParaRPr>
          </a:p>
          <a:p>
            <a:pPr>
              <a:spcAft>
                <a:spcPts val="1000"/>
              </a:spcAft>
            </a:pP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spcAft>
                <a:spcPts val="1000"/>
              </a:spcAft>
              <a:buFont typeface="Arial" pitchFamily="34" charset="0"/>
              <a:buChar char="•"/>
            </a:pPr>
            <a:endParaRPr lang="ru-RU" altLang="ru-RU" sz="1600" b="1" dirty="0">
              <a:solidFill>
                <a:srgbClr val="00206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99864452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рямоугольник 1"/>
          <p:cNvSpPr>
            <a:spLocks noChangeArrowheads="1"/>
          </p:cNvSpPr>
          <p:nvPr/>
        </p:nvSpPr>
        <p:spPr bwMode="auto">
          <a:xfrm>
            <a:off x="313750" y="509451"/>
            <a:ext cx="1161626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ru-RU" alt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Отбасы</a:t>
            </a: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 мен </a:t>
            </a:r>
            <a:r>
              <a:rPr lang="ru-RU" alt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баланың</a:t>
            </a: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арасындағы</a:t>
            </a: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жағымды</a:t>
            </a: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әрекеттер</a:t>
            </a:r>
            <a:r>
              <a:rPr lang="ru-RU" altLang="ru-RU" sz="24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  <a:cs typeface="Times New Roman" pitchFamily="18" charset="0"/>
              </a:rPr>
              <a:t>: </a:t>
            </a:r>
            <a:endParaRPr lang="ru-RU" altLang="ru-RU" sz="2400" b="1" dirty="0">
              <a:solidFill>
                <a:schemeClr val="accent5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13315" name="Прямоугольник 2"/>
          <p:cNvSpPr>
            <a:spLocks noChangeArrowheads="1"/>
          </p:cNvSpPr>
          <p:nvPr/>
        </p:nvSpPr>
        <p:spPr bwMode="auto">
          <a:xfrm>
            <a:off x="574766" y="1332411"/>
            <a:ext cx="11273245" cy="5242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buFont typeface="Arial" pitchFamily="34" charset="0"/>
              <a:buChar char="•"/>
            </a:pPr>
            <a:r>
              <a:rPr lang="ru-RU" altLang="ru-RU" sz="28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Тыныштықты</a:t>
            </a: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сақтаңыздар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айқаймен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ештеңе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шешілмейді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Aft>
                <a:spcPts val="1000"/>
              </a:spcAft>
              <a:buFont typeface="Arial" pitchFamily="34" charset="0"/>
              <a:buChar char="•"/>
            </a:pPr>
            <a:r>
              <a:rPr lang="ru-RU" alt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жағдайды</a:t>
            </a: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оң</a:t>
            </a: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шешуге</a:t>
            </a: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тырысыңыздар</a:t>
            </a: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Теріс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қорытынды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шығаруға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асықпаңыздар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alt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000"/>
              </a:spcAft>
              <a:buFont typeface="Arial" pitchFamily="34" charset="0"/>
              <a:buChar char="•"/>
            </a:pP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отбасына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сенімін</a:t>
            </a: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жоғалтпаңыздар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alt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000"/>
              </a:spcAft>
              <a:buFont typeface="Arial" pitchFamily="34" charset="0"/>
              <a:buChar char="•"/>
            </a:pPr>
            <a:r>
              <a:rPr lang="ru-RU" alt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ақылдасыңыздар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000"/>
              </a:spcAft>
              <a:buFont typeface="Arial" pitchFamily="34" charset="0"/>
              <a:buChar char="•"/>
            </a:pP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Балаңыз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үнемі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сұрап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біліп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отырыңыздар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Aft>
                <a:spcPts val="1000"/>
              </a:spcAft>
              <a:buFont typeface="Arial" pitchFamily="34" charset="0"/>
              <a:buChar char="•"/>
            </a:pP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жіберген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қателерін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сіздер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түзетпеңіздер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spcAft>
                <a:spcPts val="1000"/>
              </a:spcAft>
              <a:buFont typeface="Arial" pitchFamily="34" charset="0"/>
              <a:buChar char="•"/>
            </a:pP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Аз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сөйлеп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істеңіздер</a:t>
            </a: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Aft>
                <a:spcPts val="1000"/>
              </a:spcAft>
              <a:buFont typeface="Arial" pitchFamily="34" charset="0"/>
              <a:buChar char="•"/>
            </a:pP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Балаға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</a:t>
            </a: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беруге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err="1" smtClean="0">
                <a:latin typeface="Times New Roman" pitchFamily="18" charset="0"/>
                <a:cs typeface="Times New Roman" pitchFamily="18" charset="0"/>
              </a:rPr>
              <a:t>тырысыңыздар</a:t>
            </a: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.   </a:t>
            </a:r>
          </a:p>
          <a:p>
            <a:pPr>
              <a:spcAft>
                <a:spcPts val="1000"/>
              </a:spcAft>
              <a:buFont typeface="Arial" pitchFamily="34" charset="0"/>
              <a:buChar char="•"/>
            </a:pPr>
            <a:endParaRPr lang="ru-RU" altLang="ru-RU" sz="1600" b="1" dirty="0">
              <a:solidFill>
                <a:srgbClr val="00206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84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рямоугольник 1"/>
          <p:cNvSpPr>
            <a:spLocks noChangeArrowheads="1"/>
          </p:cNvSpPr>
          <p:nvPr/>
        </p:nvSpPr>
        <p:spPr bwMode="auto">
          <a:xfrm>
            <a:off x="592365" y="1309145"/>
            <a:ext cx="10464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3200" b="1" dirty="0" err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Әр</a:t>
            </a:r>
            <a:r>
              <a:rPr lang="ru-RU" altLang="ru-RU" sz="32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 бала – </a:t>
            </a:r>
            <a:r>
              <a:rPr lang="ru-RU" altLang="ru-RU" sz="3200" b="1" dirty="0" err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ол</a:t>
            </a:r>
            <a:r>
              <a:rPr lang="ru-RU" altLang="ru-RU" sz="32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3200" b="1" dirty="0" err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үлкен</a:t>
            </a:r>
            <a:r>
              <a:rPr lang="ru-RU" altLang="ru-RU" sz="32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3200" b="1" dirty="0" err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бақыт</a:t>
            </a:r>
            <a:r>
              <a:rPr lang="ru-RU" altLang="ru-RU" sz="32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.  </a:t>
            </a:r>
            <a:r>
              <a:rPr lang="ru-RU" altLang="ru-RU" sz="3200" b="1" dirty="0" err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Оларды</a:t>
            </a:r>
            <a:r>
              <a:rPr lang="ru-RU" altLang="ru-RU" sz="32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3200" b="1" dirty="0" err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бақытты</a:t>
            </a:r>
            <a:r>
              <a:rPr lang="ru-RU" altLang="ru-RU" sz="32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3200" b="1" dirty="0" err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қылу</a:t>
            </a:r>
            <a:r>
              <a:rPr lang="ru-RU" altLang="ru-RU" sz="32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3200" b="1" dirty="0" err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біздің</a:t>
            </a:r>
            <a:r>
              <a:rPr lang="ru-RU" altLang="ru-RU" sz="32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3200" b="1" dirty="0" err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қолымызда</a:t>
            </a:r>
            <a:r>
              <a:rPr lang="ru-RU" altLang="ru-RU" sz="32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, </a:t>
            </a:r>
            <a:r>
              <a:rPr lang="ru-RU" altLang="ru-RU" sz="3200" b="1" dirty="0" err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өйткені</a:t>
            </a:r>
            <a:r>
              <a:rPr lang="ru-RU" altLang="ru-RU" sz="32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3200" b="1" dirty="0" err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әр</a:t>
            </a:r>
            <a:r>
              <a:rPr lang="ru-RU" altLang="ru-RU" sz="32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 бала </a:t>
            </a:r>
            <a:r>
              <a:rPr lang="ru-RU" altLang="ru-RU" sz="3200" b="1" dirty="0" err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дүниеге</a:t>
            </a:r>
            <a:r>
              <a:rPr lang="ru-RU" altLang="ru-RU" sz="32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3200" b="1" dirty="0" err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бақыт</a:t>
            </a:r>
            <a:r>
              <a:rPr lang="ru-RU" altLang="ru-RU" sz="32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3200" b="1" dirty="0" err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әкелу</a:t>
            </a:r>
            <a:r>
              <a:rPr lang="ru-RU" altLang="ru-RU" sz="32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3200" b="1" dirty="0" err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үшін</a:t>
            </a:r>
            <a:r>
              <a:rPr lang="ru-RU" altLang="ru-RU" sz="32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altLang="ru-RU" sz="3200" b="1" dirty="0" err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келеді</a:t>
            </a:r>
            <a:r>
              <a:rPr lang="ru-RU" altLang="ru-RU" sz="32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. </a:t>
            </a:r>
            <a:endParaRPr lang="ru-RU" altLang="ru-RU" sz="3200" b="1" dirty="0">
              <a:solidFill>
                <a:srgbClr val="002060"/>
              </a:solidFill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4339" name="Прямоугольник 2"/>
          <p:cNvSpPr>
            <a:spLocks noChangeArrowheads="1"/>
          </p:cNvSpPr>
          <p:nvPr/>
        </p:nvSpPr>
        <p:spPr bwMode="auto">
          <a:xfrm>
            <a:off x="1128910" y="450896"/>
            <a:ext cx="804121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4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4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Есіңізде</a:t>
            </a:r>
            <a:r>
              <a:rPr lang="ru-RU" alt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4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болсын</a:t>
            </a:r>
            <a:endParaRPr lang="ru-RU" altLang="ru-RU" sz="4800" b="1" dirty="0">
              <a:solidFill>
                <a:srgbClr val="C00000"/>
              </a:solidFill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14340" name="Picture 4" descr="C:\Users\user 1-4\Desktop\картинки\2mybtab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1108" y="3822463"/>
            <a:ext cx="4421959" cy="248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8 Широкоформатный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707</TotalTime>
  <Words>334</Words>
  <Application>Microsoft Office PowerPoint</Application>
  <PresentationFormat>Произвольный</PresentationFormat>
  <Paragraphs>65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8 Широкоформатный</vt:lpstr>
      <vt:lpstr>Құқық бұзушылықтың алдын алуда отбасының рөлі</vt:lpstr>
      <vt:lpstr>Мақсаты:  Оқушылардың құқық бұзушылығын алу, ата-аналардың құқықтық тәрбиесін арттыру. </vt:lpstr>
      <vt:lpstr>Бала мен ата-ананың құқықтары  мен  міндеттері білгіленген заңдар </vt:lpstr>
      <vt:lpstr>Қылмысты санаттары жағынан 4-ке бөлінеді. Олар онша ауыр емес, ауырлығы орташа, ауыр немесе ерекше ауыр қылмыстар.</vt:lpstr>
      <vt:lpstr>Жасөспірімдер арасында қылмыстық істердің көбею себептері: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Нот-11</dc:creator>
  <cp:lastModifiedBy>Asel Arilina</cp:lastModifiedBy>
  <cp:revision>66</cp:revision>
  <dcterms:created xsi:type="dcterms:W3CDTF">2014-10-29T03:00:56Z</dcterms:created>
  <dcterms:modified xsi:type="dcterms:W3CDTF">2019-04-11T08:17:24Z</dcterms:modified>
</cp:coreProperties>
</file>