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56" r:id="rId2"/>
    <p:sldId id="305" r:id="rId3"/>
    <p:sldId id="379" r:id="rId4"/>
    <p:sldId id="395" r:id="rId5"/>
    <p:sldId id="387" r:id="rId6"/>
    <p:sldId id="394" r:id="rId7"/>
    <p:sldId id="373" r:id="rId8"/>
    <p:sldId id="385" r:id="rId9"/>
    <p:sldId id="397" r:id="rId10"/>
    <p:sldId id="398" r:id="rId11"/>
    <p:sldId id="401" r:id="rId12"/>
    <p:sldId id="400" r:id="rId13"/>
    <p:sldId id="365" r:id="rId14"/>
    <p:sldId id="386" r:id="rId15"/>
    <p:sldId id="399" r:id="rId16"/>
    <p:sldId id="384" r:id="rId17"/>
    <p:sldId id="402" r:id="rId18"/>
    <p:sldId id="372" r:id="rId19"/>
    <p:sldId id="39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006600"/>
    <a:srgbClr val="66FF66"/>
    <a:srgbClr val="CCFFFF"/>
    <a:srgbClr val="CCFFCC"/>
    <a:srgbClr val="FF9900"/>
    <a:srgbClr val="A50021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457" autoAdjust="0"/>
  </p:normalViewPr>
  <p:slideViewPr>
    <p:cSldViewPr>
      <p:cViewPr>
        <p:scale>
          <a:sx n="78" d="100"/>
          <a:sy n="78" d="100"/>
        </p:scale>
        <p:origin x="-11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13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pPr>
              <a:defRPr/>
            </a:pPr>
            <a:fld id="{0EB0EBA0-CB57-49E8-9602-573E74C8B488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pPr>
              <a:defRPr/>
            </a:pPr>
            <a:fld id="{E2B048C8-946F-4A50-B1DB-6F756F842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0182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A536B5E3-0214-4D7F-8923-07A81AD37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520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E33E663-FCB6-4CD8-B89A-1D5A1DC57CA8}" type="slidenum">
              <a:rPr lang="ru-RU" sz="1200" b="0" smtClean="0"/>
              <a:pPr eaLnBrk="1" hangingPunct="1"/>
              <a:t>2</a:t>
            </a:fld>
            <a:endParaRPr lang="ru-RU" sz="1200" b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4AA22F2-0EA4-4D5F-B995-9486C806E95F}" type="slidenum">
              <a:rPr lang="ru-RU" sz="1200" b="0"/>
              <a:pPr algn="r" eaLnBrk="1" hangingPunct="1"/>
              <a:t>7</a:t>
            </a:fld>
            <a:endParaRPr lang="ru-RU" sz="1200" b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8F0BF-0A68-4838-898C-167357C41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797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F874F-77EF-4801-9610-191E8F6F3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684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B198B-2F31-4FAE-9291-BC4958E2C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512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8D2D2-1673-4600-A9A8-33430FB999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910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76C26-0AAC-48EB-9F5F-EDE90D233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824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2DA6F-A40F-4CC5-BD42-910E4DFF72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733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463AB-1E92-4398-8FCC-F7D8AB65C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334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51B41-E31C-45EC-8B74-8D81647A0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368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98E57-A343-495E-BA29-5F734F50F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293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1E06C-931C-4055-8EAC-A24E5655A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389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84911-DFF0-4851-BAA2-FFB2BF8A5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246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7B48F-5A1D-4CD9-9CA9-B1FE2AED0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7742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27273-66B7-419B-90FA-215210E38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4298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64B20-442A-462D-91BF-32032F3F6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1254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EB9FB-FC11-450D-9B5C-010F642DA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341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15377-34F7-49BC-8F73-EE8562CA8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489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99"/>
            </a:gs>
            <a:gs pos="50000">
              <a:srgbClr val="FFFFFF"/>
            </a:gs>
            <a:gs pos="100000">
              <a:srgbClr val="00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576745AD-C566-4040-BF1E-AA069AE71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&#1052;&#1077;&#1081;&#1088;&#1080;&#1084;&#1076;&#1080;&#1083;&#1080;&#1082;\&#1072;&#1085;&#1072;%20&#1090;&#1091;&#1088;&#1072;&#1083;&#1099;%20&#1078;&#1099;&#1088;.mp3" TargetMode="Externa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5"/>
          <p:cNvSpPr>
            <a:spLocks noChangeArrowheads="1"/>
          </p:cNvSpPr>
          <p:nvPr/>
        </p:nvSpPr>
        <p:spPr bwMode="auto">
          <a:xfrm>
            <a:off x="539750" y="188913"/>
            <a:ext cx="6985000" cy="1368425"/>
          </a:xfrm>
          <a:prstGeom prst="chevron">
            <a:avLst>
              <a:gd name="adj" fmla="val 99536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FF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sz="180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kk-KZ" sz="4000">
                <a:latin typeface="Times New Roman" pitchFamily="18" charset="0"/>
                <a:cs typeface="Times New Roman" pitchFamily="18" charset="0"/>
              </a:rPr>
              <a:t>Өзін-өзі тану</a:t>
            </a:r>
            <a:endParaRPr lang="ru-RU" sz="4000" b="0"/>
          </a:p>
        </p:txBody>
      </p:sp>
      <p:pic>
        <p:nvPicPr>
          <p:cNvPr id="2051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49500"/>
            <a:ext cx="2100262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10"/>
          <p:cNvSpPr>
            <a:spLocks noChangeArrowheads="1"/>
          </p:cNvSpPr>
          <p:nvPr/>
        </p:nvSpPr>
        <p:spPr bwMode="auto">
          <a:xfrm>
            <a:off x="2916238" y="3025775"/>
            <a:ext cx="547211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800" i="1" dirty="0" smtClean="0">
                <a:solidFill>
                  <a:srgbClr val="FF3300"/>
                </a:solidFill>
                <a:latin typeface="Times New Roman" pitchFamily="18" charset="0"/>
              </a:rPr>
              <a:t>Мейірімге </a:t>
            </a:r>
            <a:r>
              <a:rPr lang="kk-KZ" sz="4800" i="1" dirty="0">
                <a:solidFill>
                  <a:srgbClr val="FF3300"/>
                </a:solidFill>
                <a:latin typeface="Times New Roman" pitchFamily="18" charset="0"/>
              </a:rPr>
              <a:t>толы жүрек</a:t>
            </a:r>
            <a:endParaRPr lang="ru-RU" sz="4800" i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53" name="Text Box 12"/>
          <p:cNvSpPr txBox="1">
            <a:spLocks noChangeArrowheads="1"/>
          </p:cNvSpPr>
          <p:nvPr/>
        </p:nvSpPr>
        <p:spPr bwMode="auto">
          <a:xfrm>
            <a:off x="2700338" y="2060575"/>
            <a:ext cx="52562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 sz="4000">
                <a:solidFill>
                  <a:srgbClr val="0000FF"/>
                </a:solidFill>
                <a:latin typeface="Times New Roman" pitchFamily="18" charset="0"/>
              </a:rPr>
              <a:t>Сабақ тақырыбы:</a:t>
            </a:r>
            <a:endParaRPr lang="ru-RU" sz="400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13171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468313" y="1628775"/>
            <a:ext cx="8353425" cy="4824413"/>
          </a:xfrm>
          <a:prstGeom prst="roundRect">
            <a:avLst>
              <a:gd name="adj" fmla="val 5889"/>
            </a:avLst>
          </a:prstGeom>
          <a:gradFill rotWithShape="1">
            <a:gsLst>
              <a:gs pos="0">
                <a:srgbClr val="FEFEBA"/>
              </a:gs>
              <a:gs pos="100000">
                <a:srgbClr val="FEFEBA">
                  <a:gamma/>
                  <a:tint val="60392"/>
                  <a:invGamma/>
                  <a:alpha val="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defRPr/>
            </a:pPr>
            <a:endParaRPr kumimoji="1" lang="ru-RU" sz="1200">
              <a:effectLst>
                <a:outerShdw blurRad="38100" dist="38100" dir="2700000" algn="tl">
                  <a:srgbClr val="FFFFFF"/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075" name="Group 5"/>
          <p:cNvGrpSpPr>
            <a:grpSpLocks/>
          </p:cNvGrpSpPr>
          <p:nvPr/>
        </p:nvGrpSpPr>
        <p:grpSpPr bwMode="auto">
          <a:xfrm>
            <a:off x="971550" y="476250"/>
            <a:ext cx="7345363" cy="863600"/>
            <a:chOff x="612" y="562"/>
            <a:chExt cx="3175" cy="373"/>
          </a:xfrm>
        </p:grpSpPr>
        <p:sp>
          <p:nvSpPr>
            <p:cNvPr id="3098" name="AutoShape 6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3099" name="Group 7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57352" name="AutoShape 8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7353" name="AutoShape 9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3076" name="Rectangle 31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77" name="Rectangle 32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78" name="Rectangle 34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79" name="Rectangle 35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80" name="Rectangle 36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81" name="Rectangle 37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82" name="Rectangle 38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83" name="Rectangle 39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084" name="AutoShape 40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085" name="Group 41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3096" name="Oval 42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57387" name="Oval 43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1476375" y="620713"/>
            <a:ext cx="6696075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 sz="40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grpSp>
        <p:nvGrpSpPr>
          <p:cNvPr id="3087" name="Group 47"/>
          <p:cNvGrpSpPr>
            <a:grpSpLocks/>
          </p:cNvGrpSpPr>
          <p:nvPr/>
        </p:nvGrpSpPr>
        <p:grpSpPr bwMode="auto">
          <a:xfrm>
            <a:off x="395288" y="868363"/>
            <a:ext cx="8748712" cy="5559425"/>
            <a:chOff x="340" y="1377"/>
            <a:chExt cx="1726" cy="1126"/>
          </a:xfrm>
        </p:grpSpPr>
        <p:sp>
          <p:nvSpPr>
            <p:cNvPr id="3092" name="AutoShape 48"/>
            <p:cNvSpPr>
              <a:spLocks noChangeArrowheads="1"/>
            </p:cNvSpPr>
            <p:nvPr/>
          </p:nvSpPr>
          <p:spPr bwMode="auto">
            <a:xfrm>
              <a:off x="340" y="1377"/>
              <a:ext cx="1726" cy="1126"/>
            </a:xfrm>
            <a:prstGeom prst="roundRect">
              <a:avLst>
                <a:gd name="adj" fmla="val 4296"/>
              </a:avLst>
            </a:prstGeom>
            <a:solidFill>
              <a:srgbClr val="CCFFFF">
                <a:alpha val="30196"/>
              </a:srgbClr>
            </a:solidFill>
            <a:ln w="38100" cap="rnd" algn="ctr">
              <a:solidFill>
                <a:srgbClr val="0066FF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  <p:sp>
          <p:nvSpPr>
            <p:cNvPr id="57397" name="AutoShape 53"/>
            <p:cNvSpPr>
              <a:spLocks noChangeArrowheads="1"/>
            </p:cNvSpPr>
            <p:nvPr/>
          </p:nvSpPr>
          <p:spPr bwMode="auto">
            <a:xfrm flipV="1">
              <a:off x="594" y="1402"/>
              <a:ext cx="1472" cy="9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0"/>
                  </a:srgbClr>
                </a:gs>
                <a:gs pos="50000">
                  <a:schemeClr val="bg1">
                    <a:alpha val="40999"/>
                  </a:schemeClr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rot="10800000" anchor="ctr">
              <a:spAutoFit/>
            </a:bodyPr>
            <a:lstStyle/>
            <a:p>
              <a:pPr>
                <a:defRPr/>
              </a:pPr>
              <a:endParaRPr lang="ru-RU" sz="1800" b="0"/>
            </a:p>
          </p:txBody>
        </p:sp>
      </p:grpSp>
      <p:sp>
        <p:nvSpPr>
          <p:cNvPr id="57398" name="Text Box 54"/>
          <p:cNvSpPr txBox="1">
            <a:spLocks noChangeArrowheads="1"/>
          </p:cNvSpPr>
          <p:nvPr/>
        </p:nvSpPr>
        <p:spPr bwMode="auto">
          <a:xfrm>
            <a:off x="395288" y="-71438"/>
            <a:ext cx="7132637" cy="639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ru-RU" sz="36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7399" name="Text Box 55"/>
          <p:cNvSpPr txBox="1">
            <a:spLocks noChangeArrowheads="1"/>
          </p:cNvSpPr>
          <p:nvPr/>
        </p:nvSpPr>
        <p:spPr bwMode="auto">
          <a:xfrm>
            <a:off x="323850" y="1412875"/>
            <a:ext cx="8577263" cy="44012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kk-KZ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</a:endParaRPr>
          </a:p>
          <a:p>
            <a:pPr>
              <a:defRPr/>
            </a:pPr>
            <a:r>
              <a:rPr lang="kk-KZ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</a:t>
            </a:r>
            <a:r>
              <a:rPr lang="kk-KZ" sz="2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Білімділік:</a:t>
            </a:r>
            <a:r>
              <a:rPr lang="kk-KZ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kk-KZ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мейрімділік</a:t>
            </a: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қайырымдылық </a:t>
            </a: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туралы түсініктерін кеңейту. Балаларды </a:t>
            </a:r>
            <a:r>
              <a:rPr lang="kk-KZ" sz="2800" i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мейрімді </a:t>
            </a: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болуға, қайырымдық көрсетуге дағдыландыру.</a:t>
            </a:r>
          </a:p>
          <a:p>
            <a:pPr>
              <a:defRPr/>
            </a:pPr>
            <a:r>
              <a:rPr lang="kk-KZ" sz="2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kk-KZ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kk-KZ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Мейірімділікті білу іскерлігін дамыту.</a:t>
            </a:r>
            <a:endParaRPr lang="ru-RU" sz="2800" i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Тәрбиелік:</a:t>
            </a:r>
            <a:r>
              <a:rPr lang="kk-KZ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kk-KZ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2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Қамқорлық жасауға жетелеу, мейірімділікке тәрбиелеу.</a:t>
            </a:r>
            <a:endParaRPr lang="ru-RU" sz="2800" i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465" name="Rectangle 121"/>
          <p:cNvSpPr>
            <a:spLocks noChangeArrowheads="1"/>
          </p:cNvSpPr>
          <p:nvPr/>
        </p:nvSpPr>
        <p:spPr bwMode="auto">
          <a:xfrm>
            <a:off x="2500313" y="428625"/>
            <a:ext cx="489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r>
              <a:rPr lang="kk-KZ" altLang="ko-KR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Мақсаты</a:t>
            </a:r>
            <a:endParaRPr lang="en-US" altLang="ko-KR" sz="44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  <a:ea typeface="굴림" pitchFamily="50" charset="-127"/>
            </a:endParaRPr>
          </a:p>
        </p:txBody>
      </p:sp>
      <p:pic>
        <p:nvPicPr>
          <p:cNvPr id="3091" name="Picture 45" descr="영화아이콘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0163"/>
            <a:ext cx="3402012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117475" y="4862513"/>
            <a:ext cx="8893175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500" i="1">
                <a:solidFill>
                  <a:srgbClr val="000099"/>
                </a:solidFill>
              </a:rPr>
              <a:t>«Өзін-өзі тану» курсы адамға өзін-өзі анықтауға, жақсы қасиеттерін ашуға, өзіне адалдыққа, өзінің абыройын сақтай отырып үнемі Адам, осы сөздің толық мағынасында, болып қалуға көмектеседі. </a:t>
            </a:r>
            <a:endParaRPr lang="ru-RU" sz="2500">
              <a:solidFill>
                <a:srgbClr val="000099"/>
              </a:solidFill>
            </a:endParaRPr>
          </a:p>
          <a:p>
            <a:pPr algn="r"/>
            <a:r>
              <a:rPr lang="ru-RU" sz="2500" i="1">
                <a:solidFill>
                  <a:srgbClr val="CC0000"/>
                </a:solidFill>
              </a:rPr>
              <a:t>Сара Алпысқызы Назарбаева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3375"/>
            <a:ext cx="3887788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5003800" y="620713"/>
            <a:ext cx="3527425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2800"/>
              <a:t>Абай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2800"/>
              <a:t> Құнанбаев</a:t>
            </a:r>
            <a:endParaRPr lang="ru-RU" sz="2800"/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179388" y="4268788"/>
            <a:ext cx="889317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600"/>
              <a:t>Тірі адамның жүректен аяулы жері бола ма? Біздің қазақтың жүректі кісі дегені - батыр кісі дегені. Онан басқа жүректің қасиеттерін анықтап біле алмайды. Рақымдылық, мейірбандылық, әртүрлі істе адам баласын өз бауырым деп, езіне ойлағандай оларға да болса игі еді демек, бұлар - жүрек ісі. </a:t>
            </a: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5003800" y="2349500"/>
            <a:ext cx="3527425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2800"/>
              <a:t>Абайдың қара сөздері.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2800"/>
              <a:t>Он төртінші сөз.</a:t>
            </a:r>
            <a:endParaRPr lang="ru-RU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635e170f92f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152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7" descr="dan_the_duck_walking_lg_nw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34038"/>
            <a:ext cx="20383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7" descr="dan_the_duck_walking_lg_nw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634038"/>
            <a:ext cx="20383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dan_the_duck_walking_lg_nw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634038"/>
            <a:ext cx="20383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895600" y="990600"/>
            <a:ext cx="6019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k-KZ" sz="2800" b="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 </a:t>
            </a:r>
            <a:endParaRPr lang="kk-KZ" sz="2800" b="0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</a:t>
            </a:r>
            <a:r>
              <a:rPr lang="kk-KZ" sz="2800" b="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Мұғалімнің сыйы </a:t>
            </a:r>
            <a:endParaRPr lang="kk-KZ" sz="2800" b="0" dirty="0" smtClean="0">
              <a:solidFill>
                <a:schemeClr val="accent5">
                  <a:lumMod val="25000"/>
                </a:schemeClr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kk-KZ" sz="2800" b="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«</a:t>
            </a:r>
            <a:r>
              <a:rPr lang="kk-KZ" sz="2800" b="0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Қайырлы таң»</a:t>
            </a:r>
            <a:endParaRPr lang="ru-RU" sz="2800" b="0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7175" name="Picture 8" descr="bird8-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25828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bird8-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25828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7" descr="bird8-7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590800"/>
            <a:ext cx="1371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16013" y="2852738"/>
            <a:ext cx="6911975" cy="3097212"/>
          </a:xfrm>
          <a:prstGeom prst="foldedCorner">
            <a:avLst>
              <a:gd name="adj" fmla="val 12500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k-KZ" sz="2000" b="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kk-KZ" sz="5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Мейірімге </a:t>
            </a:r>
            <a:r>
              <a:rPr lang="kk-KZ" sz="54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толы </a:t>
            </a:r>
            <a:endParaRPr lang="kk-KZ" sz="5400" i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54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Жүрек.</a:t>
            </a:r>
            <a:endParaRPr lang="ru-RU" sz="5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395288" y="766763"/>
            <a:ext cx="8208962" cy="2519362"/>
          </a:xfrm>
          <a:prstGeom prst="star8">
            <a:avLst>
              <a:gd name="adj" fmla="val 38255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  <a:ln w="762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k-KZ" sz="54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Жаңа сабақ</a:t>
            </a:r>
            <a:endParaRPr lang="ru-RU" sz="5400" b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757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2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/>
      <p:bldP spid="7578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9247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9248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9219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0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1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2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3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4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5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7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228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924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9230" name="Picture 23" descr="영화아이콘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1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3600" b="1" i="1" dirty="0" smtClean="0">
                <a:solidFill>
                  <a:srgbClr val="0000FF"/>
                </a:solidFill>
              </a:rPr>
              <a:t>Тыныштық сәті </a:t>
            </a:r>
            <a:endParaRPr lang="ru-RU" sz="3600" b="1" i="1" dirty="0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9232" name="Oval 30"/>
          <p:cNvSpPr>
            <a:spLocks noChangeArrowheads="1"/>
          </p:cNvSpPr>
          <p:nvPr/>
        </p:nvSpPr>
        <p:spPr bwMode="auto">
          <a:xfrm>
            <a:off x="3549650" y="2636838"/>
            <a:ext cx="1943100" cy="1871662"/>
          </a:xfrm>
          <a:prstGeom prst="ellipse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AutoShape 33"/>
          <p:cNvSpPr>
            <a:spLocks noChangeArrowheads="1"/>
          </p:cNvSpPr>
          <p:nvPr/>
        </p:nvSpPr>
        <p:spPr bwMode="auto">
          <a:xfrm rot="3198455">
            <a:off x="6047581" y="1234282"/>
            <a:ext cx="504825" cy="230346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AutoShape 34"/>
          <p:cNvSpPr>
            <a:spLocks noChangeArrowheads="1"/>
          </p:cNvSpPr>
          <p:nvPr/>
        </p:nvSpPr>
        <p:spPr bwMode="auto">
          <a:xfrm rot="5266615">
            <a:off x="6874669" y="1897857"/>
            <a:ext cx="504825" cy="3240087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AutoShape 35"/>
          <p:cNvSpPr>
            <a:spLocks noChangeArrowheads="1"/>
          </p:cNvSpPr>
          <p:nvPr/>
        </p:nvSpPr>
        <p:spPr bwMode="auto">
          <a:xfrm rot="16333385" flipH="1">
            <a:off x="1656556" y="1916907"/>
            <a:ext cx="504825" cy="324008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AutoShape 36"/>
          <p:cNvSpPr>
            <a:spLocks noChangeArrowheads="1"/>
          </p:cNvSpPr>
          <p:nvPr/>
        </p:nvSpPr>
        <p:spPr bwMode="auto">
          <a:xfrm rot="18401545" flipH="1">
            <a:off x="2466181" y="1218407"/>
            <a:ext cx="504825" cy="230346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7" name="AutoShape 37"/>
          <p:cNvSpPr>
            <a:spLocks noChangeArrowheads="1"/>
          </p:cNvSpPr>
          <p:nvPr/>
        </p:nvSpPr>
        <p:spPr bwMode="auto">
          <a:xfrm rot="926352">
            <a:off x="4840288" y="1028700"/>
            <a:ext cx="504825" cy="164623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8" name="AutoShape 38"/>
          <p:cNvSpPr>
            <a:spLocks noChangeArrowheads="1"/>
          </p:cNvSpPr>
          <p:nvPr/>
        </p:nvSpPr>
        <p:spPr bwMode="auto">
          <a:xfrm rot="-1509269">
            <a:off x="3584575" y="1008063"/>
            <a:ext cx="504825" cy="172720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9" name="AutoShape 39"/>
          <p:cNvSpPr>
            <a:spLocks noChangeArrowheads="1"/>
          </p:cNvSpPr>
          <p:nvPr/>
        </p:nvSpPr>
        <p:spPr bwMode="auto">
          <a:xfrm rot="-7108561">
            <a:off x="2015331" y="3248819"/>
            <a:ext cx="504825" cy="302418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0" name="AutoShape 40"/>
          <p:cNvSpPr>
            <a:spLocks noChangeArrowheads="1"/>
          </p:cNvSpPr>
          <p:nvPr/>
        </p:nvSpPr>
        <p:spPr bwMode="auto">
          <a:xfrm rot="7515028">
            <a:off x="6463506" y="3337720"/>
            <a:ext cx="504825" cy="313531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1" name="AutoShape 41"/>
          <p:cNvSpPr>
            <a:spLocks noChangeArrowheads="1"/>
          </p:cNvSpPr>
          <p:nvPr/>
        </p:nvSpPr>
        <p:spPr bwMode="auto">
          <a:xfrm rot="20193620" flipV="1">
            <a:off x="5257800" y="4330700"/>
            <a:ext cx="504825" cy="198755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2" name="AutoShape 42"/>
          <p:cNvSpPr>
            <a:spLocks noChangeArrowheads="1"/>
          </p:cNvSpPr>
          <p:nvPr/>
        </p:nvSpPr>
        <p:spPr bwMode="auto">
          <a:xfrm rot="1897403" flipV="1">
            <a:off x="3203575" y="4292600"/>
            <a:ext cx="504825" cy="2030413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3" name="AutoShape 43"/>
          <p:cNvSpPr>
            <a:spLocks noChangeArrowheads="1"/>
          </p:cNvSpPr>
          <p:nvPr/>
        </p:nvSpPr>
        <p:spPr bwMode="auto">
          <a:xfrm rot="21365176" flipV="1">
            <a:off x="4341813" y="4508500"/>
            <a:ext cx="504825" cy="198755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4" name="Rectangle 44"/>
          <p:cNvSpPr>
            <a:spLocks noChangeArrowheads="1"/>
          </p:cNvSpPr>
          <p:nvPr/>
        </p:nvSpPr>
        <p:spPr bwMode="auto">
          <a:xfrm>
            <a:off x="1042988" y="2636838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k-KZ" sz="3600" i="1" dirty="0" smtClean="0">
                <a:solidFill>
                  <a:srgbClr val="CC0000"/>
                </a:solidFill>
                <a:latin typeface="Century Schoolbook" pitchFamily="18" charset="0"/>
              </a:rPr>
              <a:t>Орманға саяхат.</a:t>
            </a:r>
            <a:endParaRPr lang="ru-RU" sz="3600" i="1" dirty="0">
              <a:solidFill>
                <a:srgbClr val="CC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Фон (2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323850" y="0"/>
            <a:ext cx="8208963" cy="2519363"/>
          </a:xfrm>
          <a:prstGeom prst="star8">
            <a:avLst>
              <a:gd name="adj" fmla="val 38255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  <a:ln w="762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5400" b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187450" y="404813"/>
            <a:ext cx="6300788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8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Ойланайық, пікірлесейік</a:t>
            </a:r>
            <a:endParaRPr lang="ru-RU" sz="4800" i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68313" y="2763838"/>
            <a:ext cx="82804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 dirty="0">
                <a:latin typeface="Times New Roman" pitchFamily="18" charset="0"/>
                <a:cs typeface="Times New Roman" pitchFamily="18" charset="0"/>
              </a:rPr>
              <a:t>Мейірімділікті қалай көрсетуге болады?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3600" i="1" dirty="0">
                <a:latin typeface="Times New Roman" pitchFamily="18" charset="0"/>
                <a:cs typeface="Times New Roman" pitchFamily="18" charset="0"/>
              </a:rPr>
              <a:t>Өздеріңе мейірімділік көрстекен кезде қандай сезімге бөлендіңдер?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68163107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3" descr="a957c68d5c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8" descr="55782266_open_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2051050" y="1282700"/>
            <a:ext cx="487045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i="1">
                <a:latin typeface="Century Schoolbook" pitchFamily="18" charset="0"/>
              </a:rPr>
              <a:t>Күн нұрындай көңілім, </a:t>
            </a:r>
          </a:p>
          <a:p>
            <a:pPr>
              <a:lnSpc>
                <a:spcPct val="150000"/>
              </a:lnSpc>
            </a:pPr>
            <a:r>
              <a:rPr lang="ru-RU" sz="2800" i="1">
                <a:latin typeface="Century Schoolbook" pitchFamily="18" charset="0"/>
              </a:rPr>
              <a:t>Даламдай кең пейілім. </a:t>
            </a:r>
          </a:p>
          <a:p>
            <a:pPr>
              <a:lnSpc>
                <a:spcPct val="150000"/>
              </a:lnSpc>
            </a:pPr>
            <a:r>
              <a:rPr lang="ru-RU" sz="2800" i="1">
                <a:latin typeface="Century Schoolbook" pitchFamily="18" charset="0"/>
              </a:rPr>
              <a:t>Жүрегім толы мейірім, </a:t>
            </a:r>
          </a:p>
          <a:p>
            <a:pPr>
              <a:lnSpc>
                <a:spcPct val="150000"/>
              </a:lnSpc>
            </a:pPr>
            <a:r>
              <a:rPr lang="ru-RU" sz="2800" i="1">
                <a:latin typeface="Century Schoolbook" pitchFamily="18" charset="0"/>
              </a:rPr>
              <a:t>Бәріне ортақ шуағым, </a:t>
            </a:r>
          </a:p>
          <a:p>
            <a:pPr>
              <a:lnSpc>
                <a:spcPct val="150000"/>
              </a:lnSpc>
            </a:pPr>
            <a:r>
              <a:rPr lang="ru-RU" sz="2800" i="1">
                <a:latin typeface="Century Schoolbook" pitchFamily="18" charset="0"/>
              </a:rPr>
              <a:t>Қайырымды боламын!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88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806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1" descr="C:\Documents and Settings\Администратор\Рабочий стол\post-12031131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9500" y="3714750"/>
            <a:ext cx="17145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2" descr="C:\Documents and Settings\Администратор\Рабочий стол\serdce_6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3" y="0"/>
            <a:ext cx="4929187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4" descr="C:\Documents and Settings\Администратор\Рабочий стол\0_29d3_1d83dfc8_XL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714750"/>
            <a:ext cx="3214687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5" descr="C:\Documents and Settings\Администратор\Рабочий стол\73e65b07d64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57500"/>
            <a:ext cx="35528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9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2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052513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4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14625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9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38" y="571500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21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516563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10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333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10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484313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10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357438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10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508500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10" descr="звезды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589588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0" name="TextBox 12"/>
          <p:cNvSpPr txBox="1">
            <a:spLocks noChangeArrowheads="1"/>
          </p:cNvSpPr>
          <p:nvPr/>
        </p:nvSpPr>
        <p:spPr bwMode="auto">
          <a:xfrm>
            <a:off x="395288" y="115888"/>
            <a:ext cx="4537075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5125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600" i="1">
                <a:latin typeface="Times New Roman" pitchFamily="18" charset="0"/>
                <a:cs typeface="Times New Roman" pitchFamily="18" charset="0"/>
              </a:rPr>
              <a:t>Оқушылар  бір –біріне  жүрек  жылуын сыйлап, әр оқушы бір – біріне  мейірімді, қайырымды, жылы сезімге  толы екенін,  жақсылықтың бәрі жүректен  шығатынын  жеткізу. </a:t>
            </a:r>
            <a:endParaRPr lang="ru-RU" sz="26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63" y="157163"/>
            <a:ext cx="9083675" cy="614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476250"/>
            <a:ext cx="8218488" cy="5905500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5400000" scaled="1"/>
          </a:gradFill>
          <a:ln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buFontTx/>
              <a:buNone/>
            </a:pPr>
            <a:endParaRPr lang="kk-KZ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kk-KZ" sz="4000" b="1" i="1" smtClean="0">
                <a:solidFill>
                  <a:schemeClr val="hlink"/>
                </a:solidFill>
                <a:latin typeface="Century Schoolbook" pitchFamily="18" charset="0"/>
              </a:rPr>
              <a:t> </a:t>
            </a:r>
          </a:p>
          <a:p>
            <a:pPr marL="609600" indent="-609600" algn="ctr">
              <a:buFontTx/>
              <a:buNone/>
            </a:pPr>
            <a:r>
              <a:rPr lang="kk-KZ" sz="4000" b="1" i="1" smtClean="0">
                <a:solidFill>
                  <a:schemeClr val="hlink"/>
                </a:solidFill>
                <a:latin typeface="Century Schoolbook" pitchFamily="18" charset="0"/>
              </a:rPr>
              <a:t>Адамдар бір-біріне жылы сезімін білдіріп, тек жақсылық ойлау, игілік жасау арқылы мейірімділік таныта алады.</a:t>
            </a:r>
            <a:endParaRPr lang="kk-KZ" sz="4000" b="1" i="1" smtClean="0">
              <a:solidFill>
                <a:srgbClr val="0033CC"/>
              </a:solidFill>
              <a:latin typeface="Times New Roman" pitchFamily="18" charset="0"/>
            </a:endParaRPr>
          </a:p>
        </p:txBody>
      </p:sp>
      <p:pic>
        <p:nvPicPr>
          <p:cNvPr id="15363" name="Picture 3" descr="slideshow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296025"/>
            <a:ext cx="22288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0" y="0"/>
            <a:ext cx="9180513" cy="6892925"/>
            <a:chOff x="0" y="-17"/>
            <a:chExt cx="5783" cy="4342"/>
          </a:xfrm>
        </p:grpSpPr>
        <p:grpSp>
          <p:nvGrpSpPr>
            <p:cNvPr id="15373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5375" name="Picture 6" descr="пгшлпгш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6" name="Picture 7" descr="пгшлпгш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77" name="Picture 8" descr="пгшлпгш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374" name="Picture 9" descr="пгшлпгш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5" name="Группа 26"/>
          <p:cNvGrpSpPr>
            <a:grpSpLocks/>
          </p:cNvGrpSpPr>
          <p:nvPr/>
        </p:nvGrpSpPr>
        <p:grpSpPr bwMode="auto">
          <a:xfrm>
            <a:off x="0" y="5373688"/>
            <a:ext cx="9144000" cy="1484312"/>
            <a:chOff x="0" y="5273664"/>
            <a:chExt cx="8877313" cy="1597025"/>
          </a:xfrm>
        </p:grpSpPr>
        <p:pic>
          <p:nvPicPr>
            <p:cNvPr id="15370" name="Picture 8" descr="012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1" name="Picture 9" descr="гул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2" name="Picture 10" descr="012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6" name="Группа 26"/>
          <p:cNvGrpSpPr>
            <a:grpSpLocks/>
          </p:cNvGrpSpPr>
          <p:nvPr/>
        </p:nvGrpSpPr>
        <p:grpSpPr bwMode="auto">
          <a:xfrm>
            <a:off x="152400" y="0"/>
            <a:ext cx="9144000" cy="1484313"/>
            <a:chOff x="0" y="5273664"/>
            <a:chExt cx="8877313" cy="1597025"/>
          </a:xfrm>
        </p:grpSpPr>
        <p:pic>
          <p:nvPicPr>
            <p:cNvPr id="15367" name="Picture 8" descr="012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8" name="Picture 9" descr="гул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9" name="Picture 10" descr="012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50" y="6350"/>
            <a:ext cx="91821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848284"/>
              </a:clrFrom>
              <a:clrTo>
                <a:srgbClr val="8482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04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848284"/>
              </a:clrFrom>
              <a:clrTo>
                <a:srgbClr val="8482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613" y="0"/>
            <a:ext cx="18303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3795713" y="2625725"/>
            <a:ext cx="4160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800" b="0"/>
          </a:p>
        </p:txBody>
      </p:sp>
      <p:sp>
        <p:nvSpPr>
          <p:cNvPr id="16390" name="Text Box 10"/>
          <p:cNvSpPr txBox="1">
            <a:spLocks noChangeArrowheads="1"/>
          </p:cNvSpPr>
          <p:nvPr/>
        </p:nvSpPr>
        <p:spPr bwMode="auto">
          <a:xfrm>
            <a:off x="3635375" y="25654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800" b="0"/>
          </a:p>
        </p:txBody>
      </p:sp>
      <p:sp>
        <p:nvSpPr>
          <p:cNvPr id="16391" name="Text Box 28"/>
          <p:cNvSpPr txBox="1">
            <a:spLocks noChangeArrowheads="1"/>
          </p:cNvSpPr>
          <p:nvPr/>
        </p:nvSpPr>
        <p:spPr bwMode="auto">
          <a:xfrm>
            <a:off x="1042988" y="2276475"/>
            <a:ext cx="3311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 sz="2800" i="1">
                <a:latin typeface="Century Schoolbook" pitchFamily="18" charset="0"/>
              </a:rPr>
              <a:t>Мейірімді істер </a:t>
            </a:r>
            <a:endParaRPr lang="ru-RU" sz="2800" i="1">
              <a:latin typeface="Century Schoolbook" pitchFamily="18" charset="0"/>
            </a:endParaRPr>
          </a:p>
        </p:txBody>
      </p:sp>
      <p:sp>
        <p:nvSpPr>
          <p:cNvPr id="16392" name="Text Box 29"/>
          <p:cNvSpPr txBox="1">
            <a:spLocks noChangeArrowheads="1"/>
          </p:cNvSpPr>
          <p:nvPr/>
        </p:nvSpPr>
        <p:spPr bwMode="auto">
          <a:xfrm>
            <a:off x="4572000" y="2060575"/>
            <a:ext cx="4032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2800" i="1">
                <a:latin typeface="Century Schoolbook" pitchFamily="18" charset="0"/>
              </a:rPr>
              <a:t>Мейірімді адамның қасиеттері</a:t>
            </a:r>
            <a:endParaRPr lang="ru-RU" sz="2800" i="1">
              <a:latin typeface="Century Schoolbook" pitchFamily="18" charset="0"/>
            </a:endParaRPr>
          </a:p>
        </p:txBody>
      </p:sp>
      <p:sp>
        <p:nvSpPr>
          <p:cNvPr id="16393" name="Text Box 30"/>
          <p:cNvSpPr txBox="1">
            <a:spLocks noChangeArrowheads="1"/>
          </p:cNvSpPr>
          <p:nvPr/>
        </p:nvSpPr>
        <p:spPr bwMode="auto">
          <a:xfrm>
            <a:off x="1835150" y="260350"/>
            <a:ext cx="4824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graphicFrame>
        <p:nvGraphicFramePr>
          <p:cNvPr id="72787" name="Group 83"/>
          <p:cNvGraphicFramePr>
            <a:graphicFrameLocks noGrp="1"/>
          </p:cNvGraphicFramePr>
          <p:nvPr>
            <p:ph/>
          </p:nvPr>
        </p:nvGraphicFramePr>
        <p:xfrm>
          <a:off x="736600" y="2084388"/>
          <a:ext cx="7850188" cy="3489326"/>
        </p:xfrm>
        <a:graphic>
          <a:graphicData uri="http://schemas.openxmlformats.org/drawingml/2006/table">
            <a:tbl>
              <a:tblPr/>
              <a:tblGrid>
                <a:gridCol w="3889375"/>
                <a:gridCol w="3960813"/>
              </a:tblGrid>
              <a:tr h="873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11" name="Text Box 84"/>
          <p:cNvSpPr txBox="1">
            <a:spLocks noChangeArrowheads="1"/>
          </p:cNvSpPr>
          <p:nvPr/>
        </p:nvSpPr>
        <p:spPr bwMode="auto">
          <a:xfrm>
            <a:off x="1835150" y="404813"/>
            <a:ext cx="4968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200" i="1" dirty="0">
                <a:solidFill>
                  <a:srgbClr val="A50021"/>
                </a:solidFill>
                <a:latin typeface="Century Schoolbook" pitchFamily="18" charset="0"/>
              </a:rPr>
              <a:t>“</a:t>
            </a:r>
            <a:r>
              <a:rPr lang="kk-KZ" sz="32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Мейірімділік” кестесі</a:t>
            </a:r>
            <a:endParaRPr lang="ru-RU" sz="3200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46" y="-214338"/>
            <a:ext cx="9655176" cy="751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116013" y="404813"/>
            <a:ext cx="7072312" cy="857250"/>
          </a:xfrm>
          <a:prstGeom prst="horizontalScroll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Дәйексөз</a:t>
            </a:r>
            <a:endParaRPr lang="ru-RU" sz="40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323850" y="2355850"/>
            <a:ext cx="85677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Мейрімділікті анадан үйрен</a:t>
            </a:r>
            <a:endParaRPr lang="ru-RU" sz="3600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4427538" y="3789363"/>
            <a:ext cx="3960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 sz="3200" i="1">
                <a:solidFill>
                  <a:srgbClr val="000099"/>
                </a:solidFill>
                <a:latin typeface="Century Schoolbook" pitchFamily="18" charset="0"/>
              </a:rPr>
              <a:t>Халық даналығы</a:t>
            </a:r>
            <a:endParaRPr lang="ru-RU" sz="3200" i="1">
              <a:solidFill>
                <a:srgbClr val="000099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88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806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2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052513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4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7651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05488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1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97425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5088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2764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0850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221163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0" name="Oval 24"/>
          <p:cNvSpPr>
            <a:spLocks noChangeArrowheads="1"/>
          </p:cNvSpPr>
          <p:nvPr/>
        </p:nvSpPr>
        <p:spPr bwMode="auto">
          <a:xfrm>
            <a:off x="3143250" y="2349500"/>
            <a:ext cx="3095625" cy="12239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1" name="Text Box 25"/>
          <p:cNvSpPr txBox="1">
            <a:spLocks noChangeArrowheads="1"/>
          </p:cNvSpPr>
          <p:nvPr/>
        </p:nvSpPr>
        <p:spPr bwMode="auto">
          <a:xfrm>
            <a:off x="3324225" y="2660650"/>
            <a:ext cx="2663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000">
                <a:solidFill>
                  <a:srgbClr val="0000CC"/>
                </a:solidFill>
                <a:latin typeface="Times New Roman" pitchFamily="18" charset="0"/>
              </a:rPr>
              <a:t>АНА</a:t>
            </a:r>
            <a:endParaRPr lang="ru-RU" sz="400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52" name="AutoShape 26"/>
          <p:cNvSpPr>
            <a:spLocks noChangeArrowheads="1"/>
          </p:cNvSpPr>
          <p:nvPr/>
        </p:nvSpPr>
        <p:spPr bwMode="auto">
          <a:xfrm rot="5400000">
            <a:off x="4265612" y="4022726"/>
            <a:ext cx="1031875" cy="419100"/>
          </a:xfrm>
          <a:prstGeom prst="rightArrow">
            <a:avLst>
              <a:gd name="adj1" fmla="val 50000"/>
              <a:gd name="adj2" fmla="val 6155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3" name="Oval 27"/>
          <p:cNvSpPr>
            <a:spLocks noChangeArrowheads="1"/>
          </p:cNvSpPr>
          <p:nvPr/>
        </p:nvSpPr>
        <p:spPr bwMode="auto">
          <a:xfrm>
            <a:off x="684213" y="3933825"/>
            <a:ext cx="1655762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4" name="Oval 28"/>
          <p:cNvSpPr>
            <a:spLocks noChangeArrowheads="1"/>
          </p:cNvSpPr>
          <p:nvPr/>
        </p:nvSpPr>
        <p:spPr bwMode="auto">
          <a:xfrm>
            <a:off x="3995738" y="4797425"/>
            <a:ext cx="1655762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5" name="Oval 29"/>
          <p:cNvSpPr>
            <a:spLocks noChangeArrowheads="1"/>
          </p:cNvSpPr>
          <p:nvPr/>
        </p:nvSpPr>
        <p:spPr bwMode="auto">
          <a:xfrm>
            <a:off x="6877050" y="4076700"/>
            <a:ext cx="1655763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6" name="Oval 30"/>
          <p:cNvSpPr>
            <a:spLocks noChangeArrowheads="1"/>
          </p:cNvSpPr>
          <p:nvPr/>
        </p:nvSpPr>
        <p:spPr bwMode="auto">
          <a:xfrm>
            <a:off x="6877050" y="1196975"/>
            <a:ext cx="1655763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7" name="Oval 31"/>
          <p:cNvSpPr>
            <a:spLocks noChangeArrowheads="1"/>
          </p:cNvSpPr>
          <p:nvPr/>
        </p:nvSpPr>
        <p:spPr bwMode="auto">
          <a:xfrm>
            <a:off x="3924300" y="692150"/>
            <a:ext cx="1655763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8" name="Oval 32"/>
          <p:cNvSpPr>
            <a:spLocks noChangeArrowheads="1"/>
          </p:cNvSpPr>
          <p:nvPr/>
        </p:nvSpPr>
        <p:spPr bwMode="auto">
          <a:xfrm>
            <a:off x="755650" y="1196975"/>
            <a:ext cx="1655763" cy="64928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9" name="AutoShape 39"/>
          <p:cNvSpPr>
            <a:spLocks noChangeArrowheads="1"/>
          </p:cNvSpPr>
          <p:nvPr/>
        </p:nvSpPr>
        <p:spPr bwMode="auto">
          <a:xfrm rot="16200000" flipV="1">
            <a:off x="4320381" y="1593057"/>
            <a:ext cx="935037" cy="431800"/>
          </a:xfrm>
          <a:prstGeom prst="rightArrow">
            <a:avLst>
              <a:gd name="adj1" fmla="val 50000"/>
              <a:gd name="adj2" fmla="val 54136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0" name="AutoShape 40"/>
          <p:cNvSpPr>
            <a:spLocks noChangeArrowheads="1"/>
          </p:cNvSpPr>
          <p:nvPr/>
        </p:nvSpPr>
        <p:spPr bwMode="auto">
          <a:xfrm rot="-1806328">
            <a:off x="6227763" y="1989138"/>
            <a:ext cx="1079500" cy="503237"/>
          </a:xfrm>
          <a:prstGeom prst="rightArrow">
            <a:avLst>
              <a:gd name="adj1" fmla="val 50000"/>
              <a:gd name="adj2" fmla="val 5362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1" name="AutoShape 41"/>
          <p:cNvSpPr>
            <a:spLocks noChangeArrowheads="1"/>
          </p:cNvSpPr>
          <p:nvPr/>
        </p:nvSpPr>
        <p:spPr bwMode="auto">
          <a:xfrm rot="1806328" flipH="1">
            <a:off x="2268538" y="1989138"/>
            <a:ext cx="1079500" cy="503237"/>
          </a:xfrm>
          <a:prstGeom prst="rightArrow">
            <a:avLst>
              <a:gd name="adj1" fmla="val 50000"/>
              <a:gd name="adj2" fmla="val 5362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2" name="AutoShape 42"/>
          <p:cNvSpPr>
            <a:spLocks noChangeArrowheads="1"/>
          </p:cNvSpPr>
          <p:nvPr/>
        </p:nvSpPr>
        <p:spPr bwMode="auto">
          <a:xfrm rot="1806328" flipV="1">
            <a:off x="6084888" y="3430588"/>
            <a:ext cx="1079500" cy="503237"/>
          </a:xfrm>
          <a:prstGeom prst="rightArrow">
            <a:avLst>
              <a:gd name="adj1" fmla="val 50000"/>
              <a:gd name="adj2" fmla="val 5362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3" name="AutoShape 43"/>
          <p:cNvSpPr>
            <a:spLocks noChangeArrowheads="1"/>
          </p:cNvSpPr>
          <p:nvPr/>
        </p:nvSpPr>
        <p:spPr bwMode="auto">
          <a:xfrm rot="-1806328" flipH="1" flipV="1">
            <a:off x="2124075" y="3286125"/>
            <a:ext cx="1079500" cy="503238"/>
          </a:xfrm>
          <a:prstGeom prst="rightArrow">
            <a:avLst>
              <a:gd name="adj1" fmla="val 50000"/>
              <a:gd name="adj2" fmla="val 5362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64" name="Picture 21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58152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5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6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87692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7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876925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8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9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08175" y="1484313"/>
            <a:ext cx="475297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5" descr="0_8ad6_18898049_XL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7088" y="-387350"/>
            <a:ext cx="348932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 descr="C:\Documents and Settings\Loner\Мои документы\Мои рисунки\B_Fly07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3" y="4945063"/>
            <a:ext cx="2159001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229225"/>
            <a:ext cx="19446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180022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6" name="ана туралы жыр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0847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39" fill="hold"/>
                                        <p:tgtEl>
                                          <p:spTgt spid="1075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53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0" y="0"/>
            <a:ext cx="9180513" cy="6892925"/>
            <a:chOff x="0" y="-17"/>
            <a:chExt cx="5783" cy="4342"/>
          </a:xfrm>
        </p:grpSpPr>
        <p:grpSp>
          <p:nvGrpSpPr>
            <p:cNvPr id="21519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1521" name="Picture 6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2" name="Picture 7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3" name="Picture 8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20" name="Picture 9" descr="пгшлпгш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8" name="Группа 26"/>
          <p:cNvGrpSpPr>
            <a:grpSpLocks/>
          </p:cNvGrpSpPr>
          <p:nvPr/>
        </p:nvGrpSpPr>
        <p:grpSpPr bwMode="auto">
          <a:xfrm>
            <a:off x="0" y="5084763"/>
            <a:ext cx="9144000" cy="1484312"/>
            <a:chOff x="0" y="5273664"/>
            <a:chExt cx="8877313" cy="1597025"/>
          </a:xfrm>
        </p:grpSpPr>
        <p:pic>
          <p:nvPicPr>
            <p:cNvPr id="21516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9" name="Группа 26"/>
          <p:cNvGrpSpPr>
            <a:grpSpLocks/>
          </p:cNvGrpSpPr>
          <p:nvPr/>
        </p:nvGrpSpPr>
        <p:grpSpPr bwMode="auto">
          <a:xfrm>
            <a:off x="152400" y="-114300"/>
            <a:ext cx="9144000" cy="1484313"/>
            <a:chOff x="0" y="5273664"/>
            <a:chExt cx="8877313" cy="1597025"/>
          </a:xfrm>
        </p:grpSpPr>
        <p:pic>
          <p:nvPicPr>
            <p:cNvPr id="21513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0" name="Rectangle 18"/>
          <p:cNvSpPr>
            <a:spLocks noChangeArrowheads="1"/>
          </p:cNvSpPr>
          <p:nvPr/>
        </p:nvSpPr>
        <p:spPr bwMode="auto">
          <a:xfrm>
            <a:off x="395288" y="2117041"/>
            <a:ext cx="82089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2800" i="1" dirty="0">
                <a:latin typeface="Century Schoolbook" pitchFamily="18" charset="0"/>
              </a:rPr>
              <a:t>. . . 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игі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сөздер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atin typeface="Times New Roman" pitchFamily="18" charset="0"/>
                <a:cs typeface="Times New Roman" pitchFamily="18" charset="0"/>
              </a:rPr>
              <a:t>жазу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. . . Мейірімділік,қайырымдылық туралы өлең жолдарын құрастыру</a:t>
            </a:r>
            <a:r>
              <a:rPr lang="kk-KZ" sz="2800" i="1" dirty="0" smtClean="0">
                <a:latin typeface="Century Schoolbook" pitchFamily="18" charset="0"/>
              </a:rPr>
              <a:t>.</a:t>
            </a:r>
            <a:endParaRPr lang="ru-RU" sz="2800" i="1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684213" y="1916113"/>
            <a:ext cx="792162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0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Үйге тапсырма: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40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Мейрімділік жайлы мақал-мәтелдер жазып келіңдер.</a:t>
            </a:r>
            <a:endParaRPr lang="ru-RU" sz="4000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11" descr="68163107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3" descr="a957c68d5c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8" descr="55782266_open_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25533725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8459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395288" y="6100763"/>
            <a:ext cx="8208962" cy="641350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>
                <a:latin typeface="Century Schoolbook" pitchFamily="18" charset="0"/>
              </a:rPr>
              <a:t>Назарларыңызға рахмет!</a:t>
            </a:r>
            <a:endParaRPr lang="ru-RU" sz="3600" i="1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2499</TotalTime>
  <Words>287</Words>
  <Application>Microsoft Office PowerPoint</Application>
  <PresentationFormat>Экран (4:3)</PresentationFormat>
  <Paragraphs>52</Paragraphs>
  <Slides>19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Тыныштық сәті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Средняя школа №....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xxxx</dc:creator>
  <cp:lastModifiedBy>Дом</cp:lastModifiedBy>
  <cp:revision>281</cp:revision>
  <dcterms:created xsi:type="dcterms:W3CDTF">2007-02-20T16:25:57Z</dcterms:created>
  <dcterms:modified xsi:type="dcterms:W3CDTF">2018-02-08T15:52:04Z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1719880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NXTAG2">
    <vt:lpwstr>000800ca3f000000000001024110</vt:lpwstr>
  </property>
</Properties>
</file>